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83" r:id="rId3"/>
    <p:sldId id="284" r:id="rId4"/>
    <p:sldId id="285" r:id="rId5"/>
    <p:sldId id="286" r:id="rId6"/>
    <p:sldId id="282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23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2C4BD-37EF-4ADF-9AD6-7C4EC2A2D781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3C9F7-8B62-4AB4-B604-7E54B9DD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9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4A3-AFD4-40D8-B368-A2AB7E34CEA5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F5A1-C2F6-4842-9DC3-5DAC28ACF49F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8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78E-5CDB-488B-AF4A-AA4E60BCFB66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6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F18-7F0A-4FBE-A95B-28B99629E7A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7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0E44-F3EB-4179-AED5-9844AE43A49F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1573-FC6A-4C92-AB7A-B54ADD27BD1E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1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0A95-7DF9-47CF-8577-AAE7963FBE1E}" type="datetime1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9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3F1-2D1E-4A38-B5B8-9A20D07DFABE}" type="datetime1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53C4-D208-4CC8-A4A6-67E7851DB4EF}" type="datetime1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32B1-C98F-46F5-AB27-89B8EF33629B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1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000F-7D11-4047-802C-9C0CEA10A88B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00DD-CCFD-4187-9B18-A541C5040F97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7139-39F3-4F73-B7A2-E7C7597E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7967"/>
              </p:ext>
            </p:extLst>
          </p:nvPr>
        </p:nvGraphicFramePr>
        <p:xfrm>
          <a:off x="76200" y="152401"/>
          <a:ext cx="8991600" cy="1485990"/>
        </p:xfrm>
        <a:graphic>
          <a:graphicData uri="http://schemas.openxmlformats.org/drawingml/2006/table">
            <a:tbl>
              <a:tblPr/>
              <a:tblGrid>
                <a:gridCol w="27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99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  <a:tab pos="3724275" algn="ctr"/>
                        </a:tabLst>
                      </a:pPr>
                      <a:r>
                        <a:rPr lang="en-US" sz="2000" b="1" kern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b="1" kern="0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2011680" cy="11430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Packet</a:t>
            </a:r>
            <a:endParaRPr lang="en-US" sz="2800" dirty="0" smtClean="0"/>
          </a:p>
          <a:p>
            <a:r>
              <a:rPr lang="en-US" sz="2800" dirty="0" smtClean="0"/>
              <a:t>Memo</a:t>
            </a:r>
            <a:endParaRPr lang="en-US" sz="2800" dirty="0" smtClean="0"/>
          </a:p>
          <a:p>
            <a:r>
              <a:rPr lang="en-US" sz="2800" dirty="0" smtClean="0"/>
              <a:t>2016-2021 Housing Action Plan Activities</a:t>
            </a:r>
            <a:endParaRPr lang="en-US" sz="2800" dirty="0" smtClean="0"/>
          </a:p>
          <a:p>
            <a:r>
              <a:rPr lang="en-US" sz="2800" dirty="0" smtClean="0"/>
              <a:t>Housing Matrix December 2014 Final 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33591" y="276880"/>
            <a:ext cx="3682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CBJ Housing Action Plan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7967"/>
              </p:ext>
            </p:extLst>
          </p:nvPr>
        </p:nvGraphicFramePr>
        <p:xfrm>
          <a:off x="76200" y="152401"/>
          <a:ext cx="8991600" cy="1485990"/>
        </p:xfrm>
        <a:graphic>
          <a:graphicData uri="http://schemas.openxmlformats.org/drawingml/2006/table">
            <a:tbl>
              <a:tblPr/>
              <a:tblGrid>
                <a:gridCol w="27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99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  <a:tab pos="3724275" algn="ctr"/>
                        </a:tabLst>
                      </a:pPr>
                      <a:r>
                        <a:rPr lang="en-US" sz="2000" b="1" kern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b="1" kern="0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2011680" cy="114300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133591" y="276880"/>
            <a:ext cx="3682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CBJ Housing Action Plan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2016-2021 Housing Action Plan Activities</a:t>
            </a:r>
            <a:endParaRPr lang="en-US" sz="2800" dirty="0" smtClean="0"/>
          </a:p>
          <a:p>
            <a:r>
              <a:rPr lang="en-US" sz="2800" dirty="0" smtClean="0"/>
              <a:t>Direct </a:t>
            </a:r>
            <a:r>
              <a:rPr lang="en-US" sz="2800" dirty="0"/>
              <a:t>f</a:t>
            </a:r>
            <a:r>
              <a:rPr lang="en-US" sz="2800" dirty="0" smtClean="0"/>
              <a:t>unding and incentives</a:t>
            </a:r>
            <a:endParaRPr lang="en-US" sz="2800" dirty="0" smtClean="0"/>
          </a:p>
          <a:p>
            <a:r>
              <a:rPr lang="en-US" sz="2800" dirty="0" smtClean="0"/>
              <a:t>Planning and zoning and other regulatory barrier activities</a:t>
            </a:r>
            <a:endParaRPr lang="en-US" sz="2800" dirty="0" smtClean="0"/>
          </a:p>
          <a:p>
            <a:r>
              <a:rPr lang="en-US" sz="2800" dirty="0" smtClean="0"/>
              <a:t>Utilization of CBJ land and other assets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7967"/>
              </p:ext>
            </p:extLst>
          </p:nvPr>
        </p:nvGraphicFramePr>
        <p:xfrm>
          <a:off x="76200" y="152401"/>
          <a:ext cx="8991600" cy="1485990"/>
        </p:xfrm>
        <a:graphic>
          <a:graphicData uri="http://schemas.openxmlformats.org/drawingml/2006/table">
            <a:tbl>
              <a:tblPr/>
              <a:tblGrid>
                <a:gridCol w="27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99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  <a:tab pos="3724275" algn="ctr"/>
                        </a:tabLst>
                      </a:pPr>
                      <a:r>
                        <a:rPr lang="en-US" sz="2000" b="1" kern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b="1" kern="0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2011680" cy="11430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137" y="1981200"/>
            <a:ext cx="84582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Highlights</a:t>
            </a:r>
            <a:endParaRPr lang="en-US" sz="2800" dirty="0" smtClean="0"/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Extensive work on updates to the Land Use Code and Building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Code;</a:t>
            </a:r>
          </a:p>
          <a:p>
            <a:r>
              <a:rPr lang="en-US" sz="2800" dirty="0" smtClean="0"/>
              <a:t>Completion </a:t>
            </a:r>
            <a:r>
              <a:rPr lang="en-US" sz="2800" dirty="0"/>
              <a:t>of a wide range of small area plans and larger plans (Housing Action Plan, Juneau Economic Development Plan, and Land Management and Implementation Plan); </a:t>
            </a: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56782" y="276880"/>
            <a:ext cx="3682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CBJ Housing Action Plan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0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7967"/>
              </p:ext>
            </p:extLst>
          </p:nvPr>
        </p:nvGraphicFramePr>
        <p:xfrm>
          <a:off x="76200" y="152401"/>
          <a:ext cx="8991600" cy="1485990"/>
        </p:xfrm>
        <a:graphic>
          <a:graphicData uri="http://schemas.openxmlformats.org/drawingml/2006/table">
            <a:tbl>
              <a:tblPr/>
              <a:tblGrid>
                <a:gridCol w="27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99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  <a:tab pos="3724275" algn="ctr"/>
                        </a:tabLst>
                      </a:pPr>
                      <a:r>
                        <a:rPr lang="en-US" sz="2000" b="1" kern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b="1" kern="0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2011680" cy="11430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29" y="1981200"/>
            <a:ext cx="8380580" cy="437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Highlights</a:t>
            </a:r>
            <a:endParaRPr lang="en-US" sz="2800" dirty="0" smtClean="0"/>
          </a:p>
          <a:p>
            <a:r>
              <a:rPr lang="en-US" sz="2800" dirty="0" smtClean="0"/>
              <a:t>Continuous </a:t>
            </a:r>
            <a:r>
              <a:rPr lang="en-US" sz="2800" dirty="0"/>
              <a:t>disposal of land for housing (Lena </a:t>
            </a:r>
            <a:r>
              <a:rPr lang="en-US" sz="2800" dirty="0" smtClean="0"/>
              <a:t>Subdivision, </a:t>
            </a:r>
            <a:r>
              <a:rPr lang="en-US" sz="2800" dirty="0" err="1" smtClean="0"/>
              <a:t>Renninger</a:t>
            </a:r>
            <a:r>
              <a:rPr lang="en-US" sz="2800" dirty="0" smtClean="0"/>
              <a:t> </a:t>
            </a:r>
            <a:r>
              <a:rPr lang="en-US" sz="2800" dirty="0"/>
              <a:t>Subdivision, Pederson Hill</a:t>
            </a:r>
            <a:r>
              <a:rPr lang="en-US" sz="2800" dirty="0" smtClean="0"/>
              <a:t>);</a:t>
            </a:r>
          </a:p>
          <a:p>
            <a:r>
              <a:rPr lang="en-US" sz="2800" dirty="0" smtClean="0"/>
              <a:t>Increased </a:t>
            </a:r>
            <a:r>
              <a:rPr lang="en-US" sz="2800" dirty="0"/>
              <a:t>use of financial incentives through </a:t>
            </a:r>
            <a:r>
              <a:rPr lang="en-US" sz="2800" dirty="0" smtClean="0"/>
              <a:t>programs, direct </a:t>
            </a:r>
            <a:r>
              <a:rPr lang="en-US" sz="2800" dirty="0"/>
              <a:t>funding to </a:t>
            </a:r>
            <a:r>
              <a:rPr lang="en-US" sz="2800" dirty="0" smtClean="0"/>
              <a:t>projects, and </a:t>
            </a:r>
            <a:r>
              <a:rPr lang="en-US" sz="2800" dirty="0"/>
              <a:t>tax abatement </a:t>
            </a:r>
            <a:r>
              <a:rPr lang="en-US" sz="2800" dirty="0" smtClean="0"/>
              <a:t>incentives.</a:t>
            </a: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33591" y="276880"/>
            <a:ext cx="3682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CBJ Housing Action Plan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8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7967"/>
              </p:ext>
            </p:extLst>
          </p:nvPr>
        </p:nvGraphicFramePr>
        <p:xfrm>
          <a:off x="76200" y="152401"/>
          <a:ext cx="8991600" cy="1485990"/>
        </p:xfrm>
        <a:graphic>
          <a:graphicData uri="http://schemas.openxmlformats.org/drawingml/2006/table">
            <a:tbl>
              <a:tblPr/>
              <a:tblGrid>
                <a:gridCol w="27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99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  <a:tab pos="3724275" algn="ctr"/>
                        </a:tabLst>
                      </a:pPr>
                      <a:r>
                        <a:rPr lang="en-US" sz="2000" b="1" kern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b="1" kern="0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2011680" cy="11430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29" y="1981200"/>
            <a:ext cx="8380580" cy="437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Other Updates</a:t>
            </a:r>
            <a:endParaRPr lang="en-US" sz="2800" dirty="0" smtClean="0"/>
          </a:p>
          <a:p>
            <a:r>
              <a:rPr lang="en-US" sz="2800" dirty="0" smtClean="0"/>
              <a:t>Housing Matrix 2012-2014</a:t>
            </a:r>
          </a:p>
          <a:p>
            <a:r>
              <a:rPr lang="en-US" sz="2800" dirty="0" smtClean="0"/>
              <a:t>Website: Local Housing Solutions</a:t>
            </a:r>
          </a:p>
          <a:p>
            <a:pPr lvl="1"/>
            <a:r>
              <a:rPr lang="en-US" sz="2400" dirty="0" smtClean="0"/>
              <a:t>Clearinghouse for local housing policy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9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7967"/>
              </p:ext>
            </p:extLst>
          </p:nvPr>
        </p:nvGraphicFramePr>
        <p:xfrm>
          <a:off x="76200" y="152401"/>
          <a:ext cx="8991600" cy="1485990"/>
        </p:xfrm>
        <a:graphic>
          <a:graphicData uri="http://schemas.openxmlformats.org/drawingml/2006/table">
            <a:tbl>
              <a:tblPr/>
              <a:tblGrid>
                <a:gridCol w="27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99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2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  <a:tab pos="3724275" algn="ctr"/>
                        </a:tabLst>
                      </a:pPr>
                      <a:r>
                        <a:rPr lang="en-US" sz="2000" b="1" kern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b="1" kern="0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93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rgbClr val="39326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D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2011680" cy="11430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Housing Action Plan </a:t>
            </a:r>
            <a:endParaRPr lang="en-US" sz="28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772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b="1" dirty="0"/>
              <a:t>Short-term HAP Activities</a:t>
            </a:r>
            <a:endParaRPr lang="en-US" sz="2300" dirty="0"/>
          </a:p>
          <a:p>
            <a:r>
              <a:rPr lang="en-US" sz="2300" dirty="0"/>
              <a:t>Implement downtown tax abatement</a:t>
            </a:r>
          </a:p>
          <a:p>
            <a:r>
              <a:rPr lang="en-US" sz="2300" dirty="0"/>
              <a:t>Address downtown parking</a:t>
            </a:r>
          </a:p>
          <a:p>
            <a:r>
              <a:rPr lang="en-US" sz="2300" dirty="0"/>
              <a:t>Implement Juneau Affordable Housing Fund</a:t>
            </a:r>
          </a:p>
          <a:p>
            <a:pPr lvl="1"/>
            <a:r>
              <a:rPr lang="en-US" sz="2300" dirty="0"/>
              <a:t>Develop strategies to increase the Fund</a:t>
            </a:r>
          </a:p>
          <a:p>
            <a:r>
              <a:rPr lang="en-US" sz="2300" dirty="0"/>
              <a:t>Pederson Hill Land disposal strategy</a:t>
            </a:r>
          </a:p>
          <a:p>
            <a:r>
              <a:rPr lang="en-US" sz="2300" dirty="0"/>
              <a:t>Community Land Trust: options for Pederson Hill disposal and other properties</a:t>
            </a:r>
          </a:p>
          <a:p>
            <a:r>
              <a:rPr lang="en-US" sz="2300" dirty="0"/>
              <a:t>Evaluate and address barriers to homeownership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761706" y="2174875"/>
            <a:ext cx="4041775" cy="367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Medium-term HAP Activities</a:t>
            </a:r>
            <a:endParaRPr lang="en-US" sz="1800" dirty="0"/>
          </a:p>
          <a:p>
            <a:r>
              <a:rPr lang="en-US" sz="1800" dirty="0"/>
              <a:t>Develop Upstairs Downstairs loan program for rehabilitation and code compliance upgrades</a:t>
            </a:r>
          </a:p>
          <a:p>
            <a:r>
              <a:rPr lang="en-US" sz="1800" dirty="0"/>
              <a:t>Strategies for short-term rental units/impact on housing stock</a:t>
            </a:r>
          </a:p>
          <a:p>
            <a:r>
              <a:rPr lang="en-US" sz="1800" dirty="0"/>
              <a:t>Inclusionary Zoning</a:t>
            </a:r>
          </a:p>
          <a:p>
            <a:r>
              <a:rPr lang="en-US" sz="1800" dirty="0"/>
              <a:t>RFP for 2</a:t>
            </a:r>
            <a:r>
              <a:rPr lang="en-US" sz="1800" baseline="30000" dirty="0"/>
              <a:t>nd</a:t>
            </a:r>
            <a:r>
              <a:rPr lang="en-US" sz="1800" dirty="0"/>
              <a:t> and Franklin parking lot</a:t>
            </a:r>
          </a:p>
          <a:p>
            <a:r>
              <a:rPr lang="en-US" sz="1800" dirty="0"/>
              <a:t>Preservation strategy for existing affordable housing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7478" y="5852118"/>
            <a:ext cx="804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Ongoing</a:t>
            </a:r>
            <a:r>
              <a:rPr lang="en-US" dirty="0" smtClean="0"/>
              <a:t>: Housing Data and Housing Action Plan update, project list and reporting mechanism for housing officer, small area/neighborhood plans, etc.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33591" y="276880"/>
            <a:ext cx="3682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CBJ Housing Action Plan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9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7139-39F3-4F73-B7A2-E7C7597E94C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5745"/>
            <a:ext cx="8839200" cy="663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3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19137</TotalTime>
  <Words>301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&amp; Borough of Juneau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Ciambor</dc:creator>
  <cp:lastModifiedBy>Scott Ciambor</cp:lastModifiedBy>
  <cp:revision>53</cp:revision>
  <dcterms:created xsi:type="dcterms:W3CDTF">2018-12-04T20:52:20Z</dcterms:created>
  <dcterms:modified xsi:type="dcterms:W3CDTF">2021-03-15T22:42:20Z</dcterms:modified>
</cp:coreProperties>
</file>