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3"/>
  </p:notesMasterIdLst>
  <p:handoutMasterIdLst>
    <p:handoutMasterId r:id="rId34"/>
  </p:handoutMasterIdLst>
  <p:sldIdLst>
    <p:sldId id="256" r:id="rId2"/>
    <p:sldId id="541" r:id="rId3"/>
    <p:sldId id="540" r:id="rId4"/>
    <p:sldId id="648" r:id="rId5"/>
    <p:sldId id="649" r:id="rId6"/>
    <p:sldId id="688" r:id="rId7"/>
    <p:sldId id="690" r:id="rId8"/>
    <p:sldId id="689" r:id="rId9"/>
    <p:sldId id="691" r:id="rId10"/>
    <p:sldId id="692" r:id="rId11"/>
    <p:sldId id="693" r:id="rId12"/>
    <p:sldId id="694" r:id="rId13"/>
    <p:sldId id="695" r:id="rId14"/>
    <p:sldId id="696" r:id="rId15"/>
    <p:sldId id="697" r:id="rId16"/>
    <p:sldId id="698" r:id="rId17"/>
    <p:sldId id="699" r:id="rId18"/>
    <p:sldId id="711" r:id="rId19"/>
    <p:sldId id="700" r:id="rId20"/>
    <p:sldId id="701" r:id="rId21"/>
    <p:sldId id="702" r:id="rId22"/>
    <p:sldId id="704" r:id="rId23"/>
    <p:sldId id="703" r:id="rId24"/>
    <p:sldId id="710" r:id="rId25"/>
    <p:sldId id="705" r:id="rId26"/>
    <p:sldId id="706" r:id="rId27"/>
    <p:sldId id="707" r:id="rId28"/>
    <p:sldId id="708" r:id="rId29"/>
    <p:sldId id="709" r:id="rId30"/>
    <p:sldId id="674" r:id="rId31"/>
    <p:sldId id="628" r:id="rId32"/>
  </p:sldIdLst>
  <p:sldSz cx="9144000" cy="6858000" type="screen4x3"/>
  <p:notesSz cx="7315200" cy="9601200"/>
  <p:defaultTextStyle>
    <a:defPPr>
      <a:defRPr lang="en-US"/>
    </a:defPPr>
    <a:lvl1pPr algn="l" rtl="0" fontAlgn="base">
      <a:spcBef>
        <a:spcPct val="20000"/>
      </a:spcBef>
      <a:spcAft>
        <a:spcPct val="0"/>
      </a:spcAft>
      <a:defRPr kern="1200">
        <a:solidFill>
          <a:schemeClr val="tx1"/>
        </a:solidFill>
        <a:latin typeface="Arial" charset="0"/>
        <a:ea typeface="+mn-ea"/>
        <a:cs typeface="+mn-cs"/>
      </a:defRPr>
    </a:lvl1pPr>
    <a:lvl2pPr marL="457200" algn="l" rtl="0" fontAlgn="base">
      <a:spcBef>
        <a:spcPct val="20000"/>
      </a:spcBef>
      <a:spcAft>
        <a:spcPct val="0"/>
      </a:spcAft>
      <a:defRPr kern="1200">
        <a:solidFill>
          <a:schemeClr val="tx1"/>
        </a:solidFill>
        <a:latin typeface="Arial" charset="0"/>
        <a:ea typeface="+mn-ea"/>
        <a:cs typeface="+mn-cs"/>
      </a:defRPr>
    </a:lvl2pPr>
    <a:lvl3pPr marL="914400" algn="l" rtl="0" fontAlgn="base">
      <a:spcBef>
        <a:spcPct val="20000"/>
      </a:spcBef>
      <a:spcAft>
        <a:spcPct val="0"/>
      </a:spcAft>
      <a:defRPr kern="1200">
        <a:solidFill>
          <a:schemeClr val="tx1"/>
        </a:solidFill>
        <a:latin typeface="Arial" charset="0"/>
        <a:ea typeface="+mn-ea"/>
        <a:cs typeface="+mn-cs"/>
      </a:defRPr>
    </a:lvl3pPr>
    <a:lvl4pPr marL="1371600" algn="l" rtl="0" fontAlgn="base">
      <a:spcBef>
        <a:spcPct val="20000"/>
      </a:spcBef>
      <a:spcAft>
        <a:spcPct val="0"/>
      </a:spcAft>
      <a:defRPr kern="1200">
        <a:solidFill>
          <a:schemeClr val="tx1"/>
        </a:solidFill>
        <a:latin typeface="Arial" charset="0"/>
        <a:ea typeface="+mn-ea"/>
        <a:cs typeface="+mn-cs"/>
      </a:defRPr>
    </a:lvl4pPr>
    <a:lvl5pPr marL="1828800" algn="l" rtl="0" fontAlgn="base">
      <a:spcBef>
        <a:spcPct val="2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336699"/>
    <a:srgbClr val="33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463" autoAdjust="0"/>
  </p:normalViewPr>
  <p:slideViewPr>
    <p:cSldViewPr>
      <p:cViewPr>
        <p:scale>
          <a:sx n="75" d="100"/>
          <a:sy n="75" d="100"/>
        </p:scale>
        <p:origin x="2532" y="6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7" d="100"/>
          <a:sy n="87" d="100"/>
        </p:scale>
        <p:origin x="-3798"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5" y="1"/>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t" anchorCtr="0" compatLnSpc="1">
            <a:prstTxWarp prst="textNoShape">
              <a:avLst/>
            </a:prstTxWarp>
          </a:bodyPr>
          <a:lstStyle>
            <a:lvl1pPr>
              <a:spcBef>
                <a:spcPct val="0"/>
              </a:spcBef>
              <a:defRPr sz="1300"/>
            </a:lvl1pPr>
          </a:lstStyle>
          <a:p>
            <a:pPr>
              <a:defRPr/>
            </a:pPr>
            <a:endParaRPr lang="en-US" dirty="0"/>
          </a:p>
        </p:txBody>
      </p:sp>
      <p:sp>
        <p:nvSpPr>
          <p:cNvPr id="20483" name="Rectangle 3"/>
          <p:cNvSpPr>
            <a:spLocks noGrp="1" noChangeArrowheads="1"/>
          </p:cNvSpPr>
          <p:nvPr>
            <p:ph type="dt" sz="quarter" idx="1"/>
          </p:nvPr>
        </p:nvSpPr>
        <p:spPr bwMode="auto">
          <a:xfrm>
            <a:off x="4144622" y="1"/>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t" anchorCtr="0" compatLnSpc="1">
            <a:prstTxWarp prst="textNoShape">
              <a:avLst/>
            </a:prstTxWarp>
          </a:bodyPr>
          <a:lstStyle>
            <a:lvl1pPr algn="r">
              <a:spcBef>
                <a:spcPct val="0"/>
              </a:spcBef>
              <a:defRPr sz="1300"/>
            </a:lvl1pPr>
          </a:lstStyle>
          <a:p>
            <a:pPr>
              <a:defRPr/>
            </a:pPr>
            <a:endParaRPr lang="en-US" dirty="0"/>
          </a:p>
        </p:txBody>
      </p:sp>
      <p:sp>
        <p:nvSpPr>
          <p:cNvPr id="20484" name="Rectangle 4"/>
          <p:cNvSpPr>
            <a:spLocks noGrp="1" noChangeArrowheads="1"/>
          </p:cNvSpPr>
          <p:nvPr>
            <p:ph type="ftr" sz="quarter" idx="2"/>
          </p:nvPr>
        </p:nvSpPr>
        <p:spPr bwMode="auto">
          <a:xfrm>
            <a:off x="5" y="9119173"/>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b" anchorCtr="0" compatLnSpc="1">
            <a:prstTxWarp prst="textNoShape">
              <a:avLst/>
            </a:prstTxWarp>
          </a:bodyPr>
          <a:lstStyle>
            <a:lvl1pPr>
              <a:spcBef>
                <a:spcPct val="0"/>
              </a:spcBef>
              <a:defRPr sz="1300"/>
            </a:lvl1pPr>
          </a:lstStyle>
          <a:p>
            <a:pPr>
              <a:defRPr/>
            </a:pPr>
            <a:endParaRPr lang="en-US" dirty="0"/>
          </a:p>
        </p:txBody>
      </p:sp>
      <p:sp>
        <p:nvSpPr>
          <p:cNvPr id="20485" name="Rectangle 5"/>
          <p:cNvSpPr>
            <a:spLocks noGrp="1" noChangeArrowheads="1"/>
          </p:cNvSpPr>
          <p:nvPr>
            <p:ph type="sldNum" sz="quarter" idx="3"/>
          </p:nvPr>
        </p:nvSpPr>
        <p:spPr bwMode="auto">
          <a:xfrm>
            <a:off x="4144622" y="9119173"/>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b" anchorCtr="0" compatLnSpc="1">
            <a:prstTxWarp prst="textNoShape">
              <a:avLst/>
            </a:prstTxWarp>
          </a:bodyPr>
          <a:lstStyle>
            <a:lvl1pPr algn="r">
              <a:spcBef>
                <a:spcPct val="0"/>
              </a:spcBef>
              <a:defRPr sz="1300"/>
            </a:lvl1pPr>
          </a:lstStyle>
          <a:p>
            <a:pPr>
              <a:defRPr/>
            </a:pPr>
            <a:fld id="{5D214A1D-16C9-4262-890E-7A28FF061365}" type="slidenum">
              <a:rPr lang="en-US"/>
              <a:pPr>
                <a:defRPr/>
              </a:pPr>
              <a:t>‹#›</a:t>
            </a:fld>
            <a:endParaRPr lang="en-US" dirty="0"/>
          </a:p>
        </p:txBody>
      </p:sp>
    </p:spTree>
    <p:extLst>
      <p:ext uri="{BB962C8B-B14F-4D97-AF65-F5344CB8AC3E}">
        <p14:creationId xmlns:p14="http://schemas.microsoft.com/office/powerpoint/2010/main" val="24598206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5" y="1"/>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t" anchorCtr="0" compatLnSpc="1">
            <a:prstTxWarp prst="textNoShape">
              <a:avLst/>
            </a:prstTxWarp>
          </a:bodyPr>
          <a:lstStyle>
            <a:lvl1pPr>
              <a:spcBef>
                <a:spcPct val="0"/>
              </a:spcBef>
              <a:defRPr sz="1300"/>
            </a:lvl1pPr>
          </a:lstStyle>
          <a:p>
            <a:pPr>
              <a:defRPr/>
            </a:pPr>
            <a:endParaRPr lang="en-US" dirty="0"/>
          </a:p>
        </p:txBody>
      </p:sp>
      <p:sp>
        <p:nvSpPr>
          <p:cNvPr id="38915" name="Rectangle 3"/>
          <p:cNvSpPr>
            <a:spLocks noGrp="1" noChangeArrowheads="1"/>
          </p:cNvSpPr>
          <p:nvPr>
            <p:ph type="dt" idx="1"/>
          </p:nvPr>
        </p:nvSpPr>
        <p:spPr bwMode="auto">
          <a:xfrm>
            <a:off x="4144622" y="1"/>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t" anchorCtr="0" compatLnSpc="1">
            <a:prstTxWarp prst="textNoShape">
              <a:avLst/>
            </a:prstTxWarp>
          </a:bodyPr>
          <a:lstStyle>
            <a:lvl1pPr algn="r">
              <a:spcBef>
                <a:spcPct val="0"/>
              </a:spcBef>
              <a:defRPr sz="1300"/>
            </a:lvl1pPr>
          </a:lstStyle>
          <a:p>
            <a:pPr>
              <a:defRPr/>
            </a:pPr>
            <a:endParaRPr lang="en-US" dirty="0"/>
          </a:p>
        </p:txBody>
      </p:sp>
      <p:sp>
        <p:nvSpPr>
          <p:cNvPr id="3994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732185" y="4561235"/>
            <a:ext cx="5850835" cy="432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5" y="9119173"/>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b" anchorCtr="0" compatLnSpc="1">
            <a:prstTxWarp prst="textNoShape">
              <a:avLst/>
            </a:prstTxWarp>
          </a:bodyPr>
          <a:lstStyle>
            <a:lvl1pPr>
              <a:spcBef>
                <a:spcPct val="0"/>
              </a:spcBef>
              <a:defRPr sz="1300"/>
            </a:lvl1pPr>
          </a:lstStyle>
          <a:p>
            <a:pPr>
              <a:defRPr/>
            </a:pPr>
            <a:endParaRPr lang="en-US" dirty="0"/>
          </a:p>
        </p:txBody>
      </p:sp>
      <p:sp>
        <p:nvSpPr>
          <p:cNvPr id="38919" name="Rectangle 7"/>
          <p:cNvSpPr>
            <a:spLocks noGrp="1" noChangeArrowheads="1"/>
          </p:cNvSpPr>
          <p:nvPr>
            <p:ph type="sldNum" sz="quarter" idx="5"/>
          </p:nvPr>
        </p:nvSpPr>
        <p:spPr bwMode="auto">
          <a:xfrm>
            <a:off x="4144622" y="9119173"/>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b" anchorCtr="0" compatLnSpc="1">
            <a:prstTxWarp prst="textNoShape">
              <a:avLst/>
            </a:prstTxWarp>
          </a:bodyPr>
          <a:lstStyle>
            <a:lvl1pPr algn="r">
              <a:spcBef>
                <a:spcPct val="0"/>
              </a:spcBef>
              <a:defRPr sz="1300"/>
            </a:lvl1pPr>
          </a:lstStyle>
          <a:p>
            <a:pPr>
              <a:defRPr/>
            </a:pPr>
            <a:fld id="{89E74C36-48E6-4FF7-BAFA-E4CCB0B42BE2}" type="slidenum">
              <a:rPr lang="en-US"/>
              <a:pPr>
                <a:defRPr/>
              </a:pPr>
              <a:t>‹#›</a:t>
            </a:fld>
            <a:endParaRPr lang="en-US" dirty="0"/>
          </a:p>
        </p:txBody>
      </p:sp>
    </p:spTree>
    <p:extLst>
      <p:ext uri="{BB962C8B-B14F-4D97-AF65-F5344CB8AC3E}">
        <p14:creationId xmlns:p14="http://schemas.microsoft.com/office/powerpoint/2010/main" val="213188251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72279" indent="-296397" eaLnBrk="0" hangingPunct="0">
              <a:spcBef>
                <a:spcPct val="30000"/>
              </a:spcBef>
              <a:defRPr sz="1300">
                <a:solidFill>
                  <a:schemeClr val="tx1"/>
                </a:solidFill>
                <a:latin typeface="Arial" charset="0"/>
              </a:defRPr>
            </a:lvl2pPr>
            <a:lvl3pPr marL="1187235" indent="-237116" eaLnBrk="0" hangingPunct="0">
              <a:spcBef>
                <a:spcPct val="30000"/>
              </a:spcBef>
              <a:defRPr sz="1300">
                <a:solidFill>
                  <a:schemeClr val="tx1"/>
                </a:solidFill>
                <a:latin typeface="Arial" charset="0"/>
              </a:defRPr>
            </a:lvl3pPr>
            <a:lvl4pPr marL="1663116" indent="-237116" eaLnBrk="0" hangingPunct="0">
              <a:spcBef>
                <a:spcPct val="30000"/>
              </a:spcBef>
              <a:defRPr sz="1300">
                <a:solidFill>
                  <a:schemeClr val="tx1"/>
                </a:solidFill>
                <a:latin typeface="Arial" charset="0"/>
              </a:defRPr>
            </a:lvl4pPr>
            <a:lvl5pPr marL="2137351" indent="-237116" eaLnBrk="0" hangingPunct="0">
              <a:spcBef>
                <a:spcPct val="30000"/>
              </a:spcBef>
              <a:defRPr sz="1300">
                <a:solidFill>
                  <a:schemeClr val="tx1"/>
                </a:solidFill>
                <a:latin typeface="Arial" charset="0"/>
              </a:defRPr>
            </a:lvl5pPr>
            <a:lvl6pPr marL="2611585" indent="-237116" eaLnBrk="0" fontAlgn="base" hangingPunct="0">
              <a:spcBef>
                <a:spcPct val="30000"/>
              </a:spcBef>
              <a:spcAft>
                <a:spcPct val="0"/>
              </a:spcAft>
              <a:defRPr sz="1300">
                <a:solidFill>
                  <a:schemeClr val="tx1"/>
                </a:solidFill>
                <a:latin typeface="Arial" charset="0"/>
              </a:defRPr>
            </a:lvl6pPr>
            <a:lvl7pPr marL="3085820" indent="-237116" eaLnBrk="0" fontAlgn="base" hangingPunct="0">
              <a:spcBef>
                <a:spcPct val="30000"/>
              </a:spcBef>
              <a:spcAft>
                <a:spcPct val="0"/>
              </a:spcAft>
              <a:defRPr sz="1300">
                <a:solidFill>
                  <a:schemeClr val="tx1"/>
                </a:solidFill>
                <a:latin typeface="Arial" charset="0"/>
              </a:defRPr>
            </a:lvl7pPr>
            <a:lvl8pPr marL="3560055" indent="-237116" eaLnBrk="0" fontAlgn="base" hangingPunct="0">
              <a:spcBef>
                <a:spcPct val="30000"/>
              </a:spcBef>
              <a:spcAft>
                <a:spcPct val="0"/>
              </a:spcAft>
              <a:defRPr sz="1300">
                <a:solidFill>
                  <a:schemeClr val="tx1"/>
                </a:solidFill>
                <a:latin typeface="Arial" charset="0"/>
              </a:defRPr>
            </a:lvl8pPr>
            <a:lvl9pPr marL="4034290" indent="-23711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A83C71B-F389-45E8-A949-FE928BA4E683}" type="slidenum">
              <a:rPr lang="en-US" altLang="en-US" smtClean="0"/>
              <a:pPr eaLnBrk="1" hangingPunct="1">
                <a:spcBef>
                  <a:spcPct val="0"/>
                </a:spcBef>
              </a:pPr>
              <a:t>1</a:t>
            </a:fld>
            <a:endParaRPr lang="en-US" alt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buFontTx/>
              <a:buChar char="•"/>
            </a:pPr>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72279" indent="-296397" eaLnBrk="0" hangingPunct="0">
              <a:spcBef>
                <a:spcPct val="30000"/>
              </a:spcBef>
              <a:defRPr sz="1300">
                <a:solidFill>
                  <a:schemeClr val="tx1"/>
                </a:solidFill>
                <a:latin typeface="Arial" charset="0"/>
              </a:defRPr>
            </a:lvl2pPr>
            <a:lvl3pPr marL="1187235" indent="-237116" eaLnBrk="0" hangingPunct="0">
              <a:spcBef>
                <a:spcPct val="30000"/>
              </a:spcBef>
              <a:defRPr sz="1300">
                <a:solidFill>
                  <a:schemeClr val="tx1"/>
                </a:solidFill>
                <a:latin typeface="Arial" charset="0"/>
              </a:defRPr>
            </a:lvl3pPr>
            <a:lvl4pPr marL="1663116" indent="-237116" eaLnBrk="0" hangingPunct="0">
              <a:spcBef>
                <a:spcPct val="30000"/>
              </a:spcBef>
              <a:defRPr sz="1300">
                <a:solidFill>
                  <a:schemeClr val="tx1"/>
                </a:solidFill>
                <a:latin typeface="Arial" charset="0"/>
              </a:defRPr>
            </a:lvl4pPr>
            <a:lvl5pPr marL="2137351" indent="-237116" eaLnBrk="0" hangingPunct="0">
              <a:spcBef>
                <a:spcPct val="30000"/>
              </a:spcBef>
              <a:defRPr sz="1300">
                <a:solidFill>
                  <a:schemeClr val="tx1"/>
                </a:solidFill>
                <a:latin typeface="Arial" charset="0"/>
              </a:defRPr>
            </a:lvl5pPr>
            <a:lvl6pPr marL="2611585" indent="-237116" eaLnBrk="0" fontAlgn="base" hangingPunct="0">
              <a:spcBef>
                <a:spcPct val="30000"/>
              </a:spcBef>
              <a:spcAft>
                <a:spcPct val="0"/>
              </a:spcAft>
              <a:defRPr sz="1300">
                <a:solidFill>
                  <a:schemeClr val="tx1"/>
                </a:solidFill>
                <a:latin typeface="Arial" charset="0"/>
              </a:defRPr>
            </a:lvl6pPr>
            <a:lvl7pPr marL="3085820" indent="-237116" eaLnBrk="0" fontAlgn="base" hangingPunct="0">
              <a:spcBef>
                <a:spcPct val="30000"/>
              </a:spcBef>
              <a:spcAft>
                <a:spcPct val="0"/>
              </a:spcAft>
              <a:defRPr sz="1300">
                <a:solidFill>
                  <a:schemeClr val="tx1"/>
                </a:solidFill>
                <a:latin typeface="Arial" charset="0"/>
              </a:defRPr>
            </a:lvl7pPr>
            <a:lvl8pPr marL="3560055" indent="-237116" eaLnBrk="0" fontAlgn="base" hangingPunct="0">
              <a:spcBef>
                <a:spcPct val="30000"/>
              </a:spcBef>
              <a:spcAft>
                <a:spcPct val="0"/>
              </a:spcAft>
              <a:defRPr sz="1300">
                <a:solidFill>
                  <a:schemeClr val="tx1"/>
                </a:solidFill>
                <a:latin typeface="Arial" charset="0"/>
              </a:defRPr>
            </a:lvl8pPr>
            <a:lvl9pPr marL="4034290" indent="-23711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A83C71B-F389-45E8-A949-FE928BA4E683}" type="slidenum">
              <a:rPr lang="en-US" altLang="en-US" smtClean="0"/>
              <a:pPr eaLnBrk="1" hangingPunct="1">
                <a:spcBef>
                  <a:spcPct val="0"/>
                </a:spcBef>
              </a:pPr>
              <a:t>2</a:t>
            </a:fld>
            <a:endParaRPr lang="en-US" alt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buFontTx/>
              <a:buChar char="•"/>
            </a:pPr>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9E74C36-48E6-4FF7-BAFA-E4CCB0B42BE2}" type="slidenum">
              <a:rPr lang="en-US" smtClean="0"/>
              <a:pPr>
                <a:defRPr/>
              </a:pPr>
              <a:t>3</a:t>
            </a:fld>
            <a:endParaRPr lang="en-US" dirty="0"/>
          </a:p>
        </p:txBody>
      </p:sp>
    </p:spTree>
    <p:extLst>
      <p:ext uri="{BB962C8B-B14F-4D97-AF65-F5344CB8AC3E}">
        <p14:creationId xmlns:p14="http://schemas.microsoft.com/office/powerpoint/2010/main" val="424310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E74C36-48E6-4FF7-BAFA-E4CCB0B42BE2}" type="slidenum">
              <a:rPr lang="en-US" smtClean="0"/>
              <a:pPr>
                <a:defRPr/>
              </a:pPr>
              <a:t>30</a:t>
            </a:fld>
            <a:endParaRPr lang="en-US" dirty="0"/>
          </a:p>
        </p:txBody>
      </p:sp>
    </p:spTree>
    <p:extLst>
      <p:ext uri="{BB962C8B-B14F-4D97-AF65-F5344CB8AC3E}">
        <p14:creationId xmlns:p14="http://schemas.microsoft.com/office/powerpoint/2010/main" val="1720467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69653"/>
            <a:ext cx="9144000" cy="7425130"/>
          </a:xfrm>
          <a:prstGeom prst="rect">
            <a:avLst/>
          </a:prstGeom>
        </p:spPr>
      </p:pic>
    </p:spTree>
    <p:extLst>
      <p:ext uri="{BB962C8B-B14F-4D97-AF65-F5344CB8AC3E}">
        <p14:creationId xmlns:p14="http://schemas.microsoft.com/office/powerpoint/2010/main" val="4290846097"/>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0" y="0"/>
            <a:ext cx="9144000" cy="3363913"/>
          </a:xfrm>
          <a:prstGeom prst="rect">
            <a:avLst/>
          </a:prstGeom>
          <a:solidFill>
            <a:srgbClr val="336699"/>
          </a:solidFill>
          <a:ln>
            <a:noFill/>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sp>
        <p:nvSpPr>
          <p:cNvPr id="3" name="Rectangle 9"/>
          <p:cNvSpPr>
            <a:spLocks noChangeArrowheads="1"/>
          </p:cNvSpPr>
          <p:nvPr userDrawn="1"/>
        </p:nvSpPr>
        <p:spPr bwMode="auto">
          <a:xfrm>
            <a:off x="533400" y="3292475"/>
            <a:ext cx="8610600" cy="136525"/>
          </a:xfrm>
          <a:prstGeom prst="rect">
            <a:avLst/>
          </a:prstGeom>
          <a:solidFill>
            <a:srgbClr val="FFFF00"/>
          </a:solidFill>
          <a:ln>
            <a:noFill/>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sp>
        <p:nvSpPr>
          <p:cNvPr id="5" name="Slide Number Placeholder 4"/>
          <p:cNvSpPr>
            <a:spLocks noGrp="1"/>
          </p:cNvSpPr>
          <p:nvPr>
            <p:ph type="sldNum" sz="quarter" idx="10"/>
          </p:nvPr>
        </p:nvSpPr>
        <p:spPr/>
        <p:txBody>
          <a:bodyPr/>
          <a:lstStyle/>
          <a:p>
            <a:fld id="{D621DF26-E619-4B3F-B577-233F942BE939}" type="slidenum">
              <a:rPr lang="en-US" smtClean="0"/>
              <a:t>‹#›</a:t>
            </a:fld>
            <a:endParaRPr lang="en-US"/>
          </a:p>
        </p:txBody>
      </p:sp>
    </p:spTree>
    <p:extLst>
      <p:ext uri="{BB962C8B-B14F-4D97-AF65-F5344CB8AC3E}">
        <p14:creationId xmlns:p14="http://schemas.microsoft.com/office/powerpoint/2010/main" val="614978657"/>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0" y="0"/>
            <a:ext cx="9144000" cy="1066800"/>
          </a:xfrm>
          <a:prstGeom prst="rect">
            <a:avLst/>
          </a:prstGeom>
          <a:solidFill>
            <a:srgbClr val="336699"/>
          </a:solidFill>
          <a:ln>
            <a:noFill/>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sp>
        <p:nvSpPr>
          <p:cNvPr id="3" name="Rectangle 9"/>
          <p:cNvSpPr>
            <a:spLocks noChangeArrowheads="1"/>
          </p:cNvSpPr>
          <p:nvPr userDrawn="1"/>
        </p:nvSpPr>
        <p:spPr bwMode="auto">
          <a:xfrm>
            <a:off x="533400" y="998537"/>
            <a:ext cx="8610600" cy="136525"/>
          </a:xfrm>
          <a:prstGeom prst="rect">
            <a:avLst/>
          </a:prstGeom>
          <a:solidFill>
            <a:srgbClr val="FFFF00"/>
          </a:solidFill>
          <a:ln>
            <a:noFill/>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sp>
        <p:nvSpPr>
          <p:cNvPr id="4" name="Title 1"/>
          <p:cNvSpPr>
            <a:spLocks noGrp="1"/>
          </p:cNvSpPr>
          <p:nvPr>
            <p:ph type="title"/>
          </p:nvPr>
        </p:nvSpPr>
        <p:spPr>
          <a:xfrm>
            <a:off x="2057400" y="274638"/>
            <a:ext cx="6629400" cy="715962"/>
          </a:xfrm>
        </p:spPr>
        <p:txBody>
          <a:bodyPr/>
          <a:lstStyle>
            <a:lvl1pPr algn="r">
              <a:defRPr/>
            </a:lvl1pPr>
          </a:lstStyle>
          <a:p>
            <a:r>
              <a:rPr lang="en-US" dirty="0" smtClean="0"/>
              <a:t>Click to edit Master title style</a:t>
            </a:r>
            <a:endParaRPr lang="en-US" dirty="0"/>
          </a:p>
        </p:txBody>
      </p:sp>
      <p:sp>
        <p:nvSpPr>
          <p:cNvPr id="5" name="Content Placeholder 2"/>
          <p:cNvSpPr>
            <a:spLocks noGrp="1"/>
          </p:cNvSpPr>
          <p:nvPr>
            <p:ph idx="1"/>
          </p:nvPr>
        </p:nvSpPr>
        <p:spPr>
          <a:xfrm>
            <a:off x="457200" y="12954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D621DF26-E619-4B3F-B577-233F942BE939}" type="slidenum">
              <a:rPr lang="en-US" smtClean="0"/>
              <a:t>‹#›</a:t>
            </a:fld>
            <a:endParaRPr lang="en-US"/>
          </a:p>
        </p:txBody>
      </p:sp>
    </p:spTree>
    <p:extLst>
      <p:ext uri="{BB962C8B-B14F-4D97-AF65-F5344CB8AC3E}">
        <p14:creationId xmlns:p14="http://schemas.microsoft.com/office/powerpoint/2010/main" val="24579602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D621DF26-E619-4B3F-B577-233F942BE939}" type="slidenum">
              <a:rPr lang="en-US" smtClean="0"/>
              <a:t>‹#›</a:t>
            </a:fld>
            <a:endParaRPr lang="en-US"/>
          </a:p>
        </p:txBody>
      </p:sp>
    </p:spTree>
    <p:extLst>
      <p:ext uri="{BB962C8B-B14F-4D97-AF65-F5344CB8AC3E}">
        <p14:creationId xmlns:p14="http://schemas.microsoft.com/office/powerpoint/2010/main" val="838031490"/>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0" y="225425"/>
            <a:ext cx="9144000" cy="7969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sp>
        <p:nvSpPr>
          <p:cNvPr id="1027" name="Rectangle 8"/>
          <p:cNvSpPr>
            <a:spLocks noChangeArrowheads="1"/>
          </p:cNvSpPr>
          <p:nvPr userDrawn="1"/>
        </p:nvSpPr>
        <p:spPr bwMode="auto">
          <a:xfrm>
            <a:off x="533400" y="952500"/>
            <a:ext cx="8610600" cy="136525"/>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l="2453" t="2849" b="12847"/>
          <a:stretch/>
        </p:blipFill>
        <p:spPr>
          <a:xfrm>
            <a:off x="381000" y="5916144"/>
            <a:ext cx="8305800" cy="843431"/>
          </a:xfrm>
          <a:prstGeom prst="rect">
            <a:avLst/>
          </a:prstGeom>
        </p:spPr>
      </p:pic>
      <p:sp>
        <p:nvSpPr>
          <p:cNvPr id="1028" name="Rectangle 2"/>
          <p:cNvSpPr>
            <a:spLocks noGrp="1" noChangeArrowheads="1"/>
          </p:cNvSpPr>
          <p:nvPr>
            <p:ph type="title"/>
          </p:nvPr>
        </p:nvSpPr>
        <p:spPr bwMode="auto">
          <a:xfrm>
            <a:off x="2057400" y="274638"/>
            <a:ext cx="66294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295400"/>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3" name="Slide Number Placeholder 2"/>
          <p:cNvSpPr>
            <a:spLocks noGrp="1"/>
          </p:cNvSpPr>
          <p:nvPr>
            <p:ph type="sldNum" sz="quarter" idx="4"/>
          </p:nvPr>
        </p:nvSpPr>
        <p:spPr>
          <a:xfrm>
            <a:off x="8610600" y="6459404"/>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1DF26-E619-4B3F-B577-233F942BE93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1" r:id="rId2"/>
    <p:sldLayoutId id="2147483733" r:id="rId3"/>
    <p:sldLayoutId id="2147483721" r:id="rId4"/>
  </p:sldLayoutIdLst>
  <p:transition>
    <p:fade thruBlk="1"/>
  </p:transition>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ubTitle" idx="4294967295"/>
          </p:nvPr>
        </p:nvSpPr>
        <p:spPr>
          <a:xfrm>
            <a:off x="381000" y="3733800"/>
            <a:ext cx="8229600" cy="20574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lgn="r" eaLnBrk="1" hangingPunct="1">
              <a:buFontTx/>
              <a:buNone/>
            </a:pPr>
            <a:endParaRPr lang="en-US" altLang="en-US" sz="2800" dirty="0" smtClean="0"/>
          </a:p>
          <a:p>
            <a:pPr marL="0" indent="0" algn="r" eaLnBrk="1" hangingPunct="1">
              <a:buFontTx/>
              <a:buNone/>
            </a:pPr>
            <a:r>
              <a:rPr lang="en-US" altLang="en-US" sz="2800" b="1" dirty="0" smtClean="0">
                <a:solidFill>
                  <a:schemeClr val="accent2">
                    <a:lumMod val="75000"/>
                  </a:schemeClr>
                </a:solidFill>
              </a:rPr>
              <a:t>Assembly Chambers</a:t>
            </a:r>
          </a:p>
          <a:p>
            <a:pPr marL="0" indent="0" algn="r" eaLnBrk="1" hangingPunct="1">
              <a:buFontTx/>
              <a:buNone/>
            </a:pPr>
            <a:r>
              <a:rPr lang="en-US" altLang="en-US" sz="2800" b="1" dirty="0" smtClean="0">
                <a:solidFill>
                  <a:schemeClr val="accent2">
                    <a:lumMod val="75000"/>
                  </a:schemeClr>
                </a:solidFill>
              </a:rPr>
              <a:t>January </a:t>
            </a:r>
            <a:r>
              <a:rPr lang="en-US" altLang="en-US" sz="2800" b="1" dirty="0" smtClean="0">
                <a:solidFill>
                  <a:schemeClr val="accent2">
                    <a:lumMod val="75000"/>
                  </a:schemeClr>
                </a:solidFill>
              </a:rPr>
              <a:t>22, </a:t>
            </a:r>
            <a:r>
              <a:rPr lang="en-US" altLang="en-US" sz="2800" b="1" dirty="0" smtClean="0">
                <a:solidFill>
                  <a:schemeClr val="accent2">
                    <a:lumMod val="75000"/>
                  </a:schemeClr>
                </a:solidFill>
              </a:rPr>
              <a:t>2020</a:t>
            </a:r>
          </a:p>
        </p:txBody>
      </p:sp>
      <p:sp>
        <p:nvSpPr>
          <p:cNvPr id="4099" name="Rectangle 9"/>
          <p:cNvSpPr>
            <a:spLocks noChangeArrowheads="1"/>
          </p:cNvSpPr>
          <p:nvPr/>
        </p:nvSpPr>
        <p:spPr bwMode="auto">
          <a:xfrm>
            <a:off x="685800" y="1676400"/>
            <a:ext cx="84582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buChar char="•"/>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buChar char="•"/>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dirty="0" smtClean="0">
                <a:solidFill>
                  <a:schemeClr val="bg1"/>
                </a:solidFill>
              </a:rPr>
              <a:t>Blueprint Downtown Steering Committee Meeting</a:t>
            </a:r>
            <a:endParaRPr lang="en-US" altLang="en-US" sz="3600" b="1" dirty="0">
              <a:solidFill>
                <a:schemeClr val="bg1"/>
              </a:solidFill>
            </a:endParaRPr>
          </a:p>
        </p:txBody>
      </p:sp>
      <p:sp>
        <p:nvSpPr>
          <p:cNvPr id="4" name="Slide Number Placeholder 3"/>
          <p:cNvSpPr>
            <a:spLocks noGrp="1"/>
          </p:cNvSpPr>
          <p:nvPr>
            <p:ph type="sldNum" sz="quarter" idx="10"/>
          </p:nvPr>
        </p:nvSpPr>
        <p:spPr/>
        <p:txBody>
          <a:bodyPr/>
          <a:lstStyle/>
          <a:p>
            <a:fld id="{D621DF26-E619-4B3F-B577-233F942BE939}" type="slidenum">
              <a:rPr lang="en-US" smtClean="0"/>
              <a:t>1</a:t>
            </a:fld>
            <a:endParaRPr lang="en-US"/>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Code - Parking Districts (2) </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10</a:t>
            </a:fld>
            <a:endParaRPr lang="en-US"/>
          </a:p>
        </p:txBody>
      </p:sp>
      <p:pic>
        <p:nvPicPr>
          <p:cNvPr id="4" name="Content Placeholder 3"/>
          <p:cNvPicPr>
            <a:picLocks noGrp="1" noChangeAspect="1"/>
          </p:cNvPicPr>
          <p:nvPr>
            <p:ph idx="1"/>
          </p:nvPr>
        </p:nvPicPr>
        <p:blipFill>
          <a:blip r:embed="rId2"/>
          <a:stretch>
            <a:fillRect/>
          </a:stretch>
        </p:blipFill>
        <p:spPr>
          <a:xfrm>
            <a:off x="975863" y="1295400"/>
            <a:ext cx="7192273" cy="4572000"/>
          </a:xfrm>
          <a:prstGeom prst="rect">
            <a:avLst/>
          </a:prstGeom>
        </p:spPr>
      </p:pic>
    </p:spTree>
    <p:extLst>
      <p:ext uri="{BB962C8B-B14F-4D97-AF65-F5344CB8AC3E}">
        <p14:creationId xmlns:p14="http://schemas.microsoft.com/office/powerpoint/2010/main" val="3634437237"/>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Code - Parking Districts (3) </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11</a:t>
            </a:fld>
            <a:endParaRPr lang="en-US"/>
          </a:p>
        </p:txBody>
      </p:sp>
      <p:pic>
        <p:nvPicPr>
          <p:cNvPr id="7" name="Content Placeholder 6"/>
          <p:cNvPicPr>
            <a:picLocks noGrp="1" noChangeAspect="1"/>
          </p:cNvPicPr>
          <p:nvPr>
            <p:ph idx="1"/>
          </p:nvPr>
        </p:nvPicPr>
        <p:blipFill>
          <a:blip r:embed="rId2"/>
          <a:stretch>
            <a:fillRect/>
          </a:stretch>
        </p:blipFill>
        <p:spPr>
          <a:xfrm>
            <a:off x="987075" y="1295400"/>
            <a:ext cx="7169850" cy="4572000"/>
          </a:xfrm>
          <a:prstGeom prst="rect">
            <a:avLst/>
          </a:prstGeom>
        </p:spPr>
      </p:pic>
    </p:spTree>
    <p:extLst>
      <p:ext uri="{BB962C8B-B14F-4D97-AF65-F5344CB8AC3E}">
        <p14:creationId xmlns:p14="http://schemas.microsoft.com/office/powerpoint/2010/main" val="1677087834"/>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Code - Parking Districts (4) </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12</a:t>
            </a:fld>
            <a:endParaRPr lang="en-US"/>
          </a:p>
        </p:txBody>
      </p:sp>
      <p:pic>
        <p:nvPicPr>
          <p:cNvPr id="4" name="Content Placeholder 3"/>
          <p:cNvPicPr>
            <a:picLocks noGrp="1" noChangeAspect="1"/>
          </p:cNvPicPr>
          <p:nvPr>
            <p:ph idx="1"/>
          </p:nvPr>
        </p:nvPicPr>
        <p:blipFill>
          <a:blip r:embed="rId2"/>
          <a:stretch>
            <a:fillRect/>
          </a:stretch>
        </p:blipFill>
        <p:spPr>
          <a:xfrm>
            <a:off x="987811" y="1295400"/>
            <a:ext cx="7168377" cy="4572000"/>
          </a:xfrm>
          <a:prstGeom prst="rect">
            <a:avLst/>
          </a:prstGeom>
        </p:spPr>
      </p:pic>
    </p:spTree>
    <p:extLst>
      <p:ext uri="{BB962C8B-B14F-4D97-AF65-F5344CB8AC3E}">
        <p14:creationId xmlns:p14="http://schemas.microsoft.com/office/powerpoint/2010/main" val="1786902445"/>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Code - Parking Districts (5) </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13</a:t>
            </a:fld>
            <a:endParaRPr lang="en-US"/>
          </a:p>
        </p:txBody>
      </p:sp>
      <p:pic>
        <p:nvPicPr>
          <p:cNvPr id="5" name="Content Placeholder 4"/>
          <p:cNvPicPr>
            <a:picLocks noGrp="1" noChangeAspect="1"/>
          </p:cNvPicPr>
          <p:nvPr>
            <p:ph idx="1"/>
          </p:nvPr>
        </p:nvPicPr>
        <p:blipFill>
          <a:blip r:embed="rId2"/>
          <a:stretch>
            <a:fillRect/>
          </a:stretch>
        </p:blipFill>
        <p:spPr>
          <a:xfrm>
            <a:off x="762001" y="1295400"/>
            <a:ext cx="7433950" cy="4689360"/>
          </a:xfrm>
          <a:prstGeom prst="rect">
            <a:avLst/>
          </a:prstGeom>
        </p:spPr>
      </p:pic>
    </p:spTree>
    <p:extLst>
      <p:ext uri="{BB962C8B-B14F-4D97-AF65-F5344CB8AC3E}">
        <p14:creationId xmlns:p14="http://schemas.microsoft.com/office/powerpoint/2010/main" val="3112978023"/>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Code – Fee in lieu district</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14</a:t>
            </a:fld>
            <a:endParaRPr lang="en-US"/>
          </a:p>
        </p:txBody>
      </p:sp>
      <p:pic>
        <p:nvPicPr>
          <p:cNvPr id="7" name="Content Placeholder 6"/>
          <p:cNvPicPr>
            <a:picLocks noGrp="1" noChangeAspect="1"/>
          </p:cNvPicPr>
          <p:nvPr>
            <p:ph idx="1"/>
          </p:nvPr>
        </p:nvPicPr>
        <p:blipFill>
          <a:blip r:embed="rId2"/>
          <a:stretch>
            <a:fillRect/>
          </a:stretch>
        </p:blipFill>
        <p:spPr>
          <a:xfrm>
            <a:off x="1447800" y="1142999"/>
            <a:ext cx="7540281" cy="4766917"/>
          </a:xfrm>
          <a:prstGeom prst="rect">
            <a:avLst/>
          </a:prstGeom>
        </p:spPr>
      </p:pic>
      <p:sp>
        <p:nvSpPr>
          <p:cNvPr id="8" name="TextBox 7"/>
          <p:cNvSpPr txBox="1"/>
          <p:nvPr/>
        </p:nvSpPr>
        <p:spPr>
          <a:xfrm>
            <a:off x="1524000" y="4329643"/>
            <a:ext cx="3505200" cy="1255728"/>
          </a:xfrm>
          <a:prstGeom prst="rect">
            <a:avLst/>
          </a:prstGeom>
          <a:noFill/>
        </p:spPr>
        <p:txBody>
          <a:bodyPr wrap="square" rtlCol="0">
            <a:spAutoFit/>
          </a:bodyPr>
          <a:lstStyle/>
          <a:p>
            <a:r>
              <a:rPr lang="en-US" dirty="0" smtClean="0"/>
              <a:t>~$10,000 for commercial space and ~$5,000 for residential</a:t>
            </a:r>
          </a:p>
          <a:p>
            <a:r>
              <a:rPr lang="en-US" dirty="0" smtClean="0"/>
              <a:t>Parking waivers for outside fee in lieu</a:t>
            </a:r>
            <a:endParaRPr lang="en-US" dirty="0"/>
          </a:p>
        </p:txBody>
      </p:sp>
    </p:spTree>
    <p:extLst>
      <p:ext uri="{BB962C8B-B14F-4D97-AF65-F5344CB8AC3E}">
        <p14:creationId xmlns:p14="http://schemas.microsoft.com/office/powerpoint/2010/main" val="798373930"/>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Downtown Parking </a:t>
            </a:r>
            <a:r>
              <a:rPr lang="en-US" dirty="0" err="1" smtClean="0"/>
              <a:t>Mgmt</a:t>
            </a:r>
            <a:r>
              <a:rPr lang="en-US" dirty="0" smtClean="0"/>
              <a:t>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15</a:t>
            </a:fld>
            <a:endParaRPr lang="en-US"/>
          </a:p>
        </p:txBody>
      </p:sp>
      <p:sp>
        <p:nvSpPr>
          <p:cNvPr id="5" name="Content Placeholder 4"/>
          <p:cNvSpPr>
            <a:spLocks noGrp="1"/>
          </p:cNvSpPr>
          <p:nvPr>
            <p:ph idx="1"/>
          </p:nvPr>
        </p:nvSpPr>
        <p:spPr>
          <a:xfrm>
            <a:off x="457200" y="1295400"/>
            <a:ext cx="8229600" cy="4800600"/>
          </a:xfrm>
        </p:spPr>
        <p:txBody>
          <a:bodyPr>
            <a:normAutofit fontScale="55000" lnSpcReduction="20000"/>
          </a:bodyPr>
          <a:lstStyle/>
          <a:p>
            <a:r>
              <a:rPr lang="en-US" dirty="0" smtClean="0"/>
              <a:t>1. </a:t>
            </a:r>
            <a:r>
              <a:rPr lang="en-US" dirty="0"/>
              <a:t>Reduce the number of vehicles that are parked all day (long-term) in hourly (short-term) spaces.</a:t>
            </a:r>
          </a:p>
          <a:p>
            <a:r>
              <a:rPr lang="en-US" dirty="0"/>
              <a:t>2. Ensure that both the Marine Park Parking Garage and the Downtown Transportation Center Parking Garage (under construction) are utilized at or near capacity year-round.</a:t>
            </a:r>
          </a:p>
          <a:p>
            <a:r>
              <a:rPr lang="en-US" dirty="0"/>
              <a:t>3. Ensure that on-street parking spaces are available near all destinations at all times of the day for use by visitors who only need short-term parking. </a:t>
            </a:r>
            <a:endParaRPr lang="en-US" dirty="0" smtClean="0"/>
          </a:p>
          <a:p>
            <a:pPr marL="0" indent="0">
              <a:buNone/>
            </a:pPr>
            <a:endParaRPr lang="en-US" dirty="0" smtClean="0"/>
          </a:p>
          <a:p>
            <a:r>
              <a:rPr lang="en-US" i="1" dirty="0"/>
              <a:t>I. Manage on- and off-street parking resources so as to ensure that both long- and short-term parkers can find parking suitable to their needs at all times.</a:t>
            </a:r>
            <a:endParaRPr lang="en-US" dirty="0"/>
          </a:p>
          <a:p>
            <a:r>
              <a:rPr lang="en-US" i="1" dirty="0"/>
              <a:t>II. Manage parking as a component of a multi-modal transportation system, recognizing that adequate parking cannot be supplied at any destination in the downtown area for peak demand, and that walking, bicycling, use of shuttles/buses, carpooling, and other transportation tools are part of the solution to any parking problem.</a:t>
            </a:r>
            <a:endParaRPr lang="en-US" dirty="0"/>
          </a:p>
          <a:p>
            <a:r>
              <a:rPr lang="en-US" i="1" dirty="0"/>
              <a:t>III. Parking management must be simple enough that parkers can easily know how long they may park in any given space, and what the fee for parking in that space (if any) is.</a:t>
            </a:r>
            <a:endParaRPr lang="en-US" dirty="0"/>
          </a:p>
          <a:p>
            <a:endParaRPr lang="en-US" dirty="0"/>
          </a:p>
        </p:txBody>
      </p:sp>
    </p:spTree>
    <p:extLst>
      <p:ext uri="{BB962C8B-B14F-4D97-AF65-F5344CB8AC3E}">
        <p14:creationId xmlns:p14="http://schemas.microsoft.com/office/powerpoint/2010/main" val="49669268"/>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Downtown Parking </a:t>
            </a:r>
            <a:r>
              <a:rPr lang="en-US" dirty="0" err="1" smtClean="0"/>
              <a:t>Mgmt</a:t>
            </a:r>
            <a:r>
              <a:rPr lang="en-US" dirty="0" smtClean="0"/>
              <a:t>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16</a:t>
            </a:fld>
            <a:endParaRPr lang="en-US"/>
          </a:p>
        </p:txBody>
      </p:sp>
      <p:pic>
        <p:nvPicPr>
          <p:cNvPr id="4" name="Content Placeholder 3"/>
          <p:cNvPicPr>
            <a:picLocks noGrp="1" noChangeAspect="1"/>
          </p:cNvPicPr>
          <p:nvPr>
            <p:ph idx="1"/>
          </p:nvPr>
        </p:nvPicPr>
        <p:blipFill>
          <a:blip r:embed="rId2"/>
          <a:stretch>
            <a:fillRect/>
          </a:stretch>
        </p:blipFill>
        <p:spPr>
          <a:xfrm>
            <a:off x="1211893" y="1295400"/>
            <a:ext cx="6263013" cy="4572000"/>
          </a:xfrm>
          <a:prstGeom prst="rect">
            <a:avLst/>
          </a:prstGeom>
        </p:spPr>
      </p:pic>
    </p:spTree>
    <p:extLst>
      <p:ext uri="{BB962C8B-B14F-4D97-AF65-F5344CB8AC3E}">
        <p14:creationId xmlns:p14="http://schemas.microsoft.com/office/powerpoint/2010/main" val="376524422"/>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Downtown Parking </a:t>
            </a:r>
            <a:r>
              <a:rPr lang="en-US" dirty="0" err="1" smtClean="0"/>
              <a:t>Mgmt</a:t>
            </a:r>
            <a:r>
              <a:rPr lang="en-US" dirty="0" smtClean="0"/>
              <a:t>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17</a:t>
            </a:fld>
            <a:endParaRPr lang="en-US"/>
          </a:p>
        </p:txBody>
      </p:sp>
      <p:pic>
        <p:nvPicPr>
          <p:cNvPr id="4" name="Content Placeholder 3"/>
          <p:cNvPicPr>
            <a:picLocks noGrp="1" noChangeAspect="1"/>
          </p:cNvPicPr>
          <p:nvPr>
            <p:ph idx="1"/>
          </p:nvPr>
        </p:nvPicPr>
        <p:blipFill>
          <a:blip r:embed="rId2"/>
          <a:stretch>
            <a:fillRect/>
          </a:stretch>
        </p:blipFill>
        <p:spPr>
          <a:xfrm>
            <a:off x="1481498" y="1295400"/>
            <a:ext cx="6181003" cy="4800600"/>
          </a:xfrm>
          <a:prstGeom prst="rect">
            <a:avLst/>
          </a:prstGeom>
        </p:spPr>
      </p:pic>
    </p:spTree>
    <p:extLst>
      <p:ext uri="{BB962C8B-B14F-4D97-AF65-F5344CB8AC3E}">
        <p14:creationId xmlns:p14="http://schemas.microsoft.com/office/powerpoint/2010/main" val="3606014699"/>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Downtown Parking </a:t>
            </a:r>
            <a:r>
              <a:rPr lang="en-US" dirty="0" err="1" smtClean="0"/>
              <a:t>Mgmt</a:t>
            </a:r>
            <a:r>
              <a:rPr lang="en-US" dirty="0" smtClean="0"/>
              <a:t>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18</a:t>
            </a:fld>
            <a:endParaRPr lang="en-US"/>
          </a:p>
        </p:txBody>
      </p:sp>
      <p:pic>
        <p:nvPicPr>
          <p:cNvPr id="5" name="Content Placeholder 4"/>
          <p:cNvPicPr>
            <a:picLocks noGrp="1" noChangeAspect="1"/>
          </p:cNvPicPr>
          <p:nvPr>
            <p:ph idx="1"/>
          </p:nvPr>
        </p:nvPicPr>
        <p:blipFill>
          <a:blip r:embed="rId2"/>
          <a:stretch>
            <a:fillRect/>
          </a:stretch>
        </p:blipFill>
        <p:spPr>
          <a:xfrm>
            <a:off x="1600200" y="1143000"/>
            <a:ext cx="6283726" cy="4776853"/>
          </a:xfrm>
          <a:prstGeom prst="rect">
            <a:avLst/>
          </a:prstGeom>
        </p:spPr>
      </p:pic>
    </p:spTree>
    <p:extLst>
      <p:ext uri="{BB962C8B-B14F-4D97-AF65-F5344CB8AC3E}">
        <p14:creationId xmlns:p14="http://schemas.microsoft.com/office/powerpoint/2010/main" val="1174589735"/>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Downtown Parking </a:t>
            </a:r>
            <a:r>
              <a:rPr lang="en-US" dirty="0" err="1" smtClean="0"/>
              <a:t>Mgmt</a:t>
            </a:r>
            <a:r>
              <a:rPr lang="en-US" dirty="0" smtClean="0"/>
              <a:t>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19</a:t>
            </a:fld>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srcRect b="50907"/>
          <a:stretch/>
        </p:blipFill>
        <p:spPr>
          <a:xfrm>
            <a:off x="419100" y="1295399"/>
            <a:ext cx="6819900" cy="4602825"/>
          </a:xfrm>
          <a:prstGeom prst="rect">
            <a:avLst/>
          </a:prstGeom>
        </p:spPr>
      </p:pic>
    </p:spTree>
    <p:extLst>
      <p:ext uri="{BB962C8B-B14F-4D97-AF65-F5344CB8AC3E}">
        <p14:creationId xmlns:p14="http://schemas.microsoft.com/office/powerpoint/2010/main" val="2004791405"/>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751919"/>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Downtown Parking </a:t>
            </a:r>
            <a:r>
              <a:rPr lang="en-US" dirty="0" err="1" smtClean="0"/>
              <a:t>Mgmt</a:t>
            </a:r>
            <a:r>
              <a:rPr lang="en-US" dirty="0" smtClean="0"/>
              <a:t>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20</a:t>
            </a:fld>
            <a:endParaRPr lang="en-US"/>
          </a:p>
        </p:txBody>
      </p:sp>
      <p:pic>
        <p:nvPicPr>
          <p:cNvPr id="7" name="Content Placeholder 6"/>
          <p:cNvPicPr>
            <a:picLocks noGrp="1" noChangeAspect="1"/>
          </p:cNvPicPr>
          <p:nvPr>
            <p:ph idx="1"/>
          </p:nvPr>
        </p:nvPicPr>
        <p:blipFill>
          <a:blip r:embed="rId2"/>
          <a:stretch>
            <a:fillRect/>
          </a:stretch>
        </p:blipFill>
        <p:spPr>
          <a:xfrm>
            <a:off x="1547812" y="1295400"/>
            <a:ext cx="6048375" cy="4572000"/>
          </a:xfrm>
          <a:prstGeom prst="rect">
            <a:avLst/>
          </a:prstGeom>
        </p:spPr>
      </p:pic>
    </p:spTree>
    <p:extLst>
      <p:ext uri="{BB962C8B-B14F-4D97-AF65-F5344CB8AC3E}">
        <p14:creationId xmlns:p14="http://schemas.microsoft.com/office/powerpoint/2010/main" val="686307695"/>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Willoughby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21</a:t>
            </a:fld>
            <a:endParaRPr lang="en-US"/>
          </a:p>
        </p:txBody>
      </p:sp>
      <p:pic>
        <p:nvPicPr>
          <p:cNvPr id="10" name="Picture 9"/>
          <p:cNvPicPr>
            <a:picLocks noChangeAspect="1"/>
          </p:cNvPicPr>
          <p:nvPr/>
        </p:nvPicPr>
        <p:blipFill>
          <a:blip r:embed="rId2"/>
          <a:stretch>
            <a:fillRect/>
          </a:stretch>
        </p:blipFill>
        <p:spPr>
          <a:xfrm>
            <a:off x="304800" y="1295400"/>
            <a:ext cx="5630417" cy="4272420"/>
          </a:xfrm>
          <a:prstGeom prst="rect">
            <a:avLst/>
          </a:prstGeom>
        </p:spPr>
      </p:pic>
      <p:sp>
        <p:nvSpPr>
          <p:cNvPr id="11" name="Content Placeholder 10"/>
          <p:cNvSpPr>
            <a:spLocks noGrp="1"/>
          </p:cNvSpPr>
          <p:nvPr>
            <p:ph idx="1"/>
          </p:nvPr>
        </p:nvSpPr>
        <p:spPr/>
        <p:txBody>
          <a:bodyPr/>
          <a:lstStyle/>
          <a:p>
            <a:endParaRPr lang="en-US"/>
          </a:p>
        </p:txBody>
      </p:sp>
    </p:spTree>
    <p:extLst>
      <p:ext uri="{BB962C8B-B14F-4D97-AF65-F5344CB8AC3E}">
        <p14:creationId xmlns:p14="http://schemas.microsoft.com/office/powerpoint/2010/main" val="2189423941"/>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Willoughby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22</a:t>
            </a:fld>
            <a:endParaRPr lang="en-US"/>
          </a:p>
        </p:txBody>
      </p:sp>
      <p:pic>
        <p:nvPicPr>
          <p:cNvPr id="9" name="Content Placeholder 8"/>
          <p:cNvPicPr>
            <a:picLocks noGrp="1" noChangeAspect="1"/>
          </p:cNvPicPr>
          <p:nvPr>
            <p:ph idx="1"/>
          </p:nvPr>
        </p:nvPicPr>
        <p:blipFill>
          <a:blip r:embed="rId2"/>
          <a:stretch>
            <a:fillRect/>
          </a:stretch>
        </p:blipFill>
        <p:spPr>
          <a:xfrm>
            <a:off x="457200" y="1390306"/>
            <a:ext cx="8229600" cy="4382187"/>
          </a:xfrm>
          <a:prstGeom prst="rect">
            <a:avLst/>
          </a:prstGeom>
        </p:spPr>
      </p:pic>
    </p:spTree>
    <p:extLst>
      <p:ext uri="{BB962C8B-B14F-4D97-AF65-F5344CB8AC3E}">
        <p14:creationId xmlns:p14="http://schemas.microsoft.com/office/powerpoint/2010/main" val="2943504287"/>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Willoughby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23</a:t>
            </a:fld>
            <a:endParaRPr lang="en-US"/>
          </a:p>
        </p:txBody>
      </p:sp>
      <p:pic>
        <p:nvPicPr>
          <p:cNvPr id="4" name="Content Placeholder 3"/>
          <p:cNvPicPr>
            <a:picLocks noGrp="1" noChangeAspect="1"/>
          </p:cNvPicPr>
          <p:nvPr>
            <p:ph idx="1"/>
          </p:nvPr>
        </p:nvPicPr>
        <p:blipFill>
          <a:blip r:embed="rId2"/>
          <a:stretch>
            <a:fillRect/>
          </a:stretch>
        </p:blipFill>
        <p:spPr>
          <a:xfrm>
            <a:off x="457200" y="1371537"/>
            <a:ext cx="8229600" cy="4419726"/>
          </a:xfrm>
          <a:prstGeom prst="rect">
            <a:avLst/>
          </a:prstGeom>
        </p:spPr>
      </p:pic>
    </p:spTree>
    <p:extLst>
      <p:ext uri="{BB962C8B-B14F-4D97-AF65-F5344CB8AC3E}">
        <p14:creationId xmlns:p14="http://schemas.microsoft.com/office/powerpoint/2010/main" val="1488079991"/>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Comprehensive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24</a:t>
            </a:fld>
            <a:endParaRPr lang="en-US"/>
          </a:p>
        </p:txBody>
      </p:sp>
      <p:pic>
        <p:nvPicPr>
          <p:cNvPr id="5" name="Content Placeholder 4"/>
          <p:cNvPicPr>
            <a:picLocks noGrp="1" noChangeAspect="1"/>
          </p:cNvPicPr>
          <p:nvPr>
            <p:ph idx="1"/>
          </p:nvPr>
        </p:nvPicPr>
        <p:blipFill>
          <a:blip r:embed="rId2"/>
          <a:stretch>
            <a:fillRect/>
          </a:stretch>
        </p:blipFill>
        <p:spPr>
          <a:xfrm>
            <a:off x="305187" y="1219200"/>
            <a:ext cx="3504426" cy="4572000"/>
          </a:xfrm>
          <a:prstGeom prst="rect">
            <a:avLst/>
          </a:prstGeom>
        </p:spPr>
      </p:pic>
      <p:sp>
        <p:nvSpPr>
          <p:cNvPr id="7" name="TextBox 6"/>
          <p:cNvSpPr txBox="1"/>
          <p:nvPr/>
        </p:nvSpPr>
        <p:spPr>
          <a:xfrm>
            <a:off x="4432300" y="1244600"/>
            <a:ext cx="4191000" cy="2419124"/>
          </a:xfrm>
          <a:prstGeom prst="rect">
            <a:avLst/>
          </a:prstGeom>
          <a:noFill/>
        </p:spPr>
        <p:txBody>
          <a:bodyPr wrap="square" rtlCol="0">
            <a:spAutoFit/>
          </a:bodyPr>
          <a:lstStyle/>
          <a:p>
            <a:r>
              <a:rPr lang="en-US" dirty="0" smtClean="0"/>
              <a:t>Guidelines provided for parking management in Downtown sub-area (see Pages 21-23 for list)</a:t>
            </a:r>
          </a:p>
          <a:p>
            <a:endParaRPr lang="en-US" dirty="0"/>
          </a:p>
          <a:p>
            <a:r>
              <a:rPr lang="en-US" dirty="0" smtClean="0"/>
              <a:t>Also policy on removal of on-street parking to create off-street parking spaces (have to get more than you take away)</a:t>
            </a:r>
            <a:endParaRPr lang="en-US" dirty="0"/>
          </a:p>
        </p:txBody>
      </p:sp>
    </p:spTree>
    <p:extLst>
      <p:ext uri="{BB962C8B-B14F-4D97-AF65-F5344CB8AC3E}">
        <p14:creationId xmlns:p14="http://schemas.microsoft.com/office/powerpoint/2010/main" val="3133964450"/>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Willoughby District Parking Master Plan (Phase 1)</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25</a:t>
            </a:fld>
            <a:endParaRPr lang="en-US"/>
          </a:p>
        </p:txBody>
      </p:sp>
      <p:pic>
        <p:nvPicPr>
          <p:cNvPr id="5" name="Content Placeholder 4"/>
          <p:cNvPicPr>
            <a:picLocks noGrp="1" noChangeAspect="1"/>
          </p:cNvPicPr>
          <p:nvPr>
            <p:ph idx="1"/>
          </p:nvPr>
        </p:nvPicPr>
        <p:blipFill>
          <a:blip r:embed="rId2"/>
          <a:stretch>
            <a:fillRect/>
          </a:stretch>
        </p:blipFill>
        <p:spPr>
          <a:xfrm>
            <a:off x="440299" y="1524000"/>
            <a:ext cx="3234201" cy="3962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3"/>
          <a:stretch>
            <a:fillRect/>
          </a:stretch>
        </p:blipFill>
        <p:spPr>
          <a:xfrm>
            <a:off x="4495800" y="1037498"/>
            <a:ext cx="3916445" cy="4935404"/>
          </a:xfrm>
          <a:prstGeom prst="rect">
            <a:avLst/>
          </a:prstGeom>
        </p:spPr>
      </p:pic>
    </p:spTree>
    <p:extLst>
      <p:ext uri="{BB962C8B-B14F-4D97-AF65-F5344CB8AC3E}">
        <p14:creationId xmlns:p14="http://schemas.microsoft.com/office/powerpoint/2010/main" val="2990648825"/>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Willoughby District Parking Master Plan (Phase 1)</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26</a:t>
            </a:fld>
            <a:endParaRPr lang="en-US"/>
          </a:p>
        </p:txBody>
      </p:sp>
      <p:pic>
        <p:nvPicPr>
          <p:cNvPr id="4" name="Content Placeholder 3"/>
          <p:cNvPicPr>
            <a:picLocks noGrp="1" noChangeAspect="1"/>
          </p:cNvPicPr>
          <p:nvPr>
            <p:ph idx="1"/>
          </p:nvPr>
        </p:nvPicPr>
        <p:blipFill>
          <a:blip r:embed="rId2"/>
          <a:stretch>
            <a:fillRect/>
          </a:stretch>
        </p:blipFill>
        <p:spPr>
          <a:xfrm>
            <a:off x="1209745" y="1295400"/>
            <a:ext cx="6724510" cy="4572000"/>
          </a:xfrm>
          <a:prstGeom prst="rect">
            <a:avLst/>
          </a:prstGeom>
        </p:spPr>
      </p:pic>
    </p:spTree>
    <p:extLst>
      <p:ext uri="{BB962C8B-B14F-4D97-AF65-F5344CB8AC3E}">
        <p14:creationId xmlns:p14="http://schemas.microsoft.com/office/powerpoint/2010/main" val="2644968756"/>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2004 Long Range Waterfront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27</a:t>
            </a:fld>
            <a:endParaRPr lang="en-US"/>
          </a:p>
        </p:txBody>
      </p:sp>
      <p:pic>
        <p:nvPicPr>
          <p:cNvPr id="5" name="Content Placeholder 4"/>
          <p:cNvPicPr>
            <a:picLocks noGrp="1" noChangeAspect="1"/>
          </p:cNvPicPr>
          <p:nvPr>
            <p:ph idx="1"/>
          </p:nvPr>
        </p:nvPicPr>
        <p:blipFill>
          <a:blip r:embed="rId2"/>
          <a:stretch>
            <a:fillRect/>
          </a:stretch>
        </p:blipFill>
        <p:spPr>
          <a:xfrm>
            <a:off x="1244819" y="1295400"/>
            <a:ext cx="6654362" cy="4572000"/>
          </a:xfrm>
          <a:prstGeom prst="rect">
            <a:avLst/>
          </a:prstGeom>
        </p:spPr>
      </p:pic>
    </p:spTree>
    <p:extLst>
      <p:ext uri="{BB962C8B-B14F-4D97-AF65-F5344CB8AC3E}">
        <p14:creationId xmlns:p14="http://schemas.microsoft.com/office/powerpoint/2010/main" val="2915375186"/>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2004 Long Range Waterfront Plan</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28</a:t>
            </a:fld>
            <a:endParaRPr lang="en-US"/>
          </a:p>
        </p:txBody>
      </p:sp>
      <p:pic>
        <p:nvPicPr>
          <p:cNvPr id="4" name="Content Placeholder 3"/>
          <p:cNvPicPr>
            <a:picLocks noGrp="1" noChangeAspect="1"/>
          </p:cNvPicPr>
          <p:nvPr>
            <p:ph idx="1"/>
          </p:nvPr>
        </p:nvPicPr>
        <p:blipFill>
          <a:blip r:embed="rId2"/>
          <a:stretch>
            <a:fillRect/>
          </a:stretch>
        </p:blipFill>
        <p:spPr>
          <a:xfrm>
            <a:off x="228601" y="1219200"/>
            <a:ext cx="3990186" cy="2667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219200"/>
            <a:ext cx="4555276" cy="2557462"/>
          </a:xfrm>
          <a:prstGeom prst="rect">
            <a:avLst/>
          </a:prstGeom>
        </p:spPr>
      </p:pic>
      <p:pic>
        <p:nvPicPr>
          <p:cNvPr id="8" name="Picture 7"/>
          <p:cNvPicPr>
            <a:picLocks noChangeAspect="1"/>
          </p:cNvPicPr>
          <p:nvPr/>
        </p:nvPicPr>
        <p:blipFill>
          <a:blip r:embed="rId4"/>
          <a:stretch>
            <a:fillRect/>
          </a:stretch>
        </p:blipFill>
        <p:spPr>
          <a:xfrm>
            <a:off x="2819400" y="3505200"/>
            <a:ext cx="3648075" cy="2426190"/>
          </a:xfrm>
          <a:prstGeom prst="rect">
            <a:avLst/>
          </a:prstGeom>
        </p:spPr>
      </p:pic>
    </p:spTree>
    <p:extLst>
      <p:ext uri="{BB962C8B-B14F-4D97-AF65-F5344CB8AC3E}">
        <p14:creationId xmlns:p14="http://schemas.microsoft.com/office/powerpoint/2010/main" val="496438840"/>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 Charging/Parking</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29</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145859" y="1231900"/>
            <a:ext cx="2845741" cy="3810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3429000"/>
            <a:ext cx="4241673" cy="2470877"/>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0027" y="1143000"/>
            <a:ext cx="3222773" cy="2417080"/>
          </a:xfrm>
        </p:spPr>
      </p:pic>
    </p:spTree>
    <p:extLst>
      <p:ext uri="{BB962C8B-B14F-4D97-AF65-F5344CB8AC3E}">
        <p14:creationId xmlns:p14="http://schemas.microsoft.com/office/powerpoint/2010/main" val="1177054314"/>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Welcome</a:t>
            </a:r>
            <a:endParaRPr lang="en-US" dirty="0"/>
          </a:p>
        </p:txBody>
      </p:sp>
      <p:sp>
        <p:nvSpPr>
          <p:cNvPr id="3" name="Content Placeholder 2"/>
          <p:cNvSpPr>
            <a:spLocks noGrp="1"/>
          </p:cNvSpPr>
          <p:nvPr>
            <p:ph idx="1"/>
          </p:nvPr>
        </p:nvSpPr>
        <p:spPr>
          <a:xfrm>
            <a:off x="381000" y="1143000"/>
            <a:ext cx="8229600" cy="4724400"/>
          </a:xfrm>
        </p:spPr>
        <p:txBody>
          <a:bodyPr>
            <a:normAutofit fontScale="92500" lnSpcReduction="20000"/>
          </a:bodyPr>
          <a:lstStyle/>
          <a:p>
            <a:pPr marL="571500" lvl="0" indent="-571500">
              <a:buFont typeface="+mj-lt"/>
              <a:buAutoNum type="romanUcPeriod"/>
            </a:pPr>
            <a:r>
              <a:rPr lang="en-US" dirty="0"/>
              <a:t>Roll Call </a:t>
            </a:r>
            <a:endParaRPr lang="en-US" sz="2800" dirty="0"/>
          </a:p>
          <a:p>
            <a:pPr marL="571500" lvl="0" indent="-571500">
              <a:buFont typeface="+mj-lt"/>
              <a:buAutoNum type="romanUcPeriod"/>
            </a:pPr>
            <a:r>
              <a:rPr lang="en-US" dirty="0"/>
              <a:t>Approval of Minutes</a:t>
            </a:r>
            <a:endParaRPr lang="en-US" sz="2800" dirty="0"/>
          </a:p>
          <a:p>
            <a:pPr marL="1028700" lvl="1" indent="-571500">
              <a:buFont typeface="+mj-lt"/>
              <a:buAutoNum type="alphaLcParenR"/>
            </a:pPr>
            <a:r>
              <a:rPr lang="en-US" dirty="0" smtClean="0"/>
              <a:t>Next meeting</a:t>
            </a:r>
          </a:p>
          <a:p>
            <a:pPr marL="628650" indent="-571500">
              <a:buFont typeface="+mj-lt"/>
              <a:buAutoNum type="romanUcPeriod"/>
            </a:pPr>
            <a:r>
              <a:rPr lang="en-US" dirty="0" smtClean="0"/>
              <a:t>Public </a:t>
            </a:r>
            <a:r>
              <a:rPr lang="en-US" dirty="0"/>
              <a:t>Participation</a:t>
            </a:r>
          </a:p>
          <a:p>
            <a:pPr marL="571500" lvl="0" indent="-571500">
              <a:buFont typeface="+mj-lt"/>
              <a:buAutoNum type="romanUcPeriod"/>
            </a:pPr>
            <a:r>
              <a:rPr lang="en-US" dirty="0"/>
              <a:t>Steering Committee Updates</a:t>
            </a:r>
            <a:endParaRPr lang="en-US" sz="2800" dirty="0"/>
          </a:p>
          <a:p>
            <a:pPr marL="571500" lvl="0" indent="-571500">
              <a:buFont typeface="+mj-lt"/>
              <a:buAutoNum type="romanUcPeriod"/>
            </a:pPr>
            <a:r>
              <a:rPr lang="en-US" dirty="0" smtClean="0"/>
              <a:t>Draft </a:t>
            </a:r>
            <a:r>
              <a:rPr lang="en-US" dirty="0"/>
              <a:t>Chapter 8: </a:t>
            </a:r>
            <a:r>
              <a:rPr lang="en-US" dirty="0">
                <a:solidFill>
                  <a:schemeClr val="bg1">
                    <a:lumMod val="85000"/>
                  </a:schemeClr>
                </a:solidFill>
              </a:rPr>
              <a:t>Transportation, Streetscape &amp; </a:t>
            </a:r>
            <a:r>
              <a:rPr lang="en-US" dirty="0"/>
              <a:t>Parking</a:t>
            </a:r>
            <a:endParaRPr lang="en-US" sz="2800" dirty="0"/>
          </a:p>
          <a:p>
            <a:pPr marL="571500" lvl="0" indent="-571500">
              <a:buFont typeface="+mj-lt"/>
              <a:buAutoNum type="romanUcPeriod"/>
            </a:pPr>
            <a:r>
              <a:rPr lang="en-US" dirty="0"/>
              <a:t>Public Participation</a:t>
            </a:r>
            <a:endParaRPr lang="en-US" sz="2800" dirty="0"/>
          </a:p>
          <a:p>
            <a:pPr marL="571500" lvl="0" indent="-571500">
              <a:buFont typeface="+mj-lt"/>
              <a:buAutoNum type="romanUcPeriod"/>
            </a:pPr>
            <a:r>
              <a:rPr lang="en-US" dirty="0"/>
              <a:t>Committee Comments</a:t>
            </a:r>
            <a:endParaRPr lang="en-US" sz="2800" dirty="0"/>
          </a:p>
          <a:p>
            <a:pPr marL="571500" lvl="0" indent="-571500">
              <a:buFont typeface="+mj-lt"/>
              <a:buAutoNum type="romanUcPeriod"/>
            </a:pPr>
            <a:r>
              <a:rPr lang="en-US" dirty="0"/>
              <a:t>Adjournment </a:t>
            </a:r>
            <a:endParaRPr lang="en-US" sz="2800" dirty="0"/>
          </a:p>
          <a:p>
            <a:pPr marL="0" indent="0">
              <a:buNone/>
            </a:pPr>
            <a:endParaRPr lang="en-US" sz="2800" dirty="0" smtClean="0"/>
          </a:p>
          <a:p>
            <a:pPr lvl="1"/>
            <a:endParaRPr lang="en-US" sz="800" dirty="0" smtClean="0"/>
          </a:p>
        </p:txBody>
      </p:sp>
      <p:sp>
        <p:nvSpPr>
          <p:cNvPr id="7" name="Slide Number Placeholder 6"/>
          <p:cNvSpPr>
            <a:spLocks noGrp="1"/>
          </p:cNvSpPr>
          <p:nvPr>
            <p:ph type="sldNum" sz="quarter" idx="10"/>
          </p:nvPr>
        </p:nvSpPr>
        <p:spPr/>
        <p:txBody>
          <a:bodyPr/>
          <a:lstStyle/>
          <a:p>
            <a:fld id="{D621DF26-E619-4B3F-B577-233F942BE939}" type="slidenum">
              <a:rPr lang="en-US" smtClean="0"/>
              <a:t>3</a:t>
            </a:fld>
            <a:endParaRPr lang="en-US"/>
          </a:p>
        </p:txBody>
      </p:sp>
    </p:spTree>
    <p:extLst>
      <p:ext uri="{BB962C8B-B14F-4D97-AF65-F5344CB8AC3E}">
        <p14:creationId xmlns:p14="http://schemas.microsoft.com/office/powerpoint/2010/main" val="4187947586"/>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Parking – </a:t>
            </a:r>
            <a:r>
              <a:rPr lang="en-US" smtClean="0"/>
              <a:t>a teaser</a:t>
            </a:r>
            <a:endParaRPr lang="en-US" dirty="0"/>
          </a:p>
        </p:txBody>
      </p:sp>
      <p:sp>
        <p:nvSpPr>
          <p:cNvPr id="3" name="Content Placeholder 2"/>
          <p:cNvSpPr>
            <a:spLocks noGrp="1"/>
          </p:cNvSpPr>
          <p:nvPr>
            <p:ph idx="1"/>
          </p:nvPr>
        </p:nvSpPr>
        <p:spPr/>
        <p:txBody>
          <a:bodyPr>
            <a:normAutofit/>
          </a:bodyPr>
          <a:lstStyle/>
          <a:p>
            <a:r>
              <a:rPr lang="en-US" dirty="0" smtClean="0"/>
              <a:t>New structure</a:t>
            </a:r>
          </a:p>
          <a:p>
            <a:r>
              <a:rPr lang="en-US" dirty="0" smtClean="0"/>
              <a:t>Metering/intelligent management</a:t>
            </a:r>
          </a:p>
          <a:p>
            <a:r>
              <a:rPr lang="en-US" dirty="0" smtClean="0"/>
              <a:t>Enforcement</a:t>
            </a:r>
          </a:p>
          <a:p>
            <a:r>
              <a:rPr lang="en-US" dirty="0" smtClean="0"/>
              <a:t>Residential neighborhoods</a:t>
            </a:r>
          </a:p>
          <a:p>
            <a:r>
              <a:rPr lang="en-US" dirty="0" smtClean="0"/>
              <a:t>Administrative management</a:t>
            </a:r>
          </a:p>
          <a:p>
            <a:endParaRPr lang="en-US" dirty="0" smtClean="0"/>
          </a:p>
          <a:p>
            <a:pPr marL="0" indent="0">
              <a:buNone/>
            </a:pPr>
            <a:endParaRPr lang="en-US" dirty="0" smtClean="0"/>
          </a:p>
        </p:txBody>
      </p:sp>
      <p:sp>
        <p:nvSpPr>
          <p:cNvPr id="6" name="Slide Number Placeholder 5"/>
          <p:cNvSpPr>
            <a:spLocks noGrp="1"/>
          </p:cNvSpPr>
          <p:nvPr>
            <p:ph type="sldNum" sz="quarter" idx="10"/>
          </p:nvPr>
        </p:nvSpPr>
        <p:spPr/>
        <p:txBody>
          <a:bodyPr/>
          <a:lstStyle/>
          <a:p>
            <a:fld id="{D621DF26-E619-4B3F-B577-233F942BE939}" type="slidenum">
              <a:rPr lang="en-US" smtClean="0"/>
              <a:t>30</a:t>
            </a:fld>
            <a:endParaRPr lang="en-US"/>
          </a:p>
        </p:txBody>
      </p:sp>
    </p:spTree>
    <p:extLst>
      <p:ext uri="{BB962C8B-B14F-4D97-AF65-F5344CB8AC3E}">
        <p14:creationId xmlns:p14="http://schemas.microsoft.com/office/powerpoint/2010/main" val="1009985822"/>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r>
              <a:rPr lang="en-US" dirty="0" smtClean="0"/>
              <a:t>Next </a:t>
            </a:r>
            <a:r>
              <a:rPr lang="en-US" dirty="0"/>
              <a:t>Meeting Date: </a:t>
            </a:r>
            <a:endParaRPr lang="en-US" dirty="0" smtClean="0"/>
          </a:p>
          <a:p>
            <a:pPr marL="0" indent="0">
              <a:buNone/>
            </a:pPr>
            <a:r>
              <a:rPr lang="en-US" dirty="0"/>
              <a:t>	</a:t>
            </a:r>
            <a:r>
              <a:rPr lang="en-US" dirty="0" smtClean="0"/>
              <a:t>Thursday, January 30</a:t>
            </a:r>
            <a:r>
              <a:rPr lang="en-US" dirty="0" smtClean="0"/>
              <a:t>, </a:t>
            </a:r>
            <a:r>
              <a:rPr lang="en-US" dirty="0"/>
              <a:t>2019, 6 p.m</a:t>
            </a:r>
            <a:r>
              <a:rPr lang="en-US" dirty="0" smtClean="0"/>
              <a:t>. </a:t>
            </a:r>
          </a:p>
          <a:p>
            <a:pPr marL="0" indent="0">
              <a:buNone/>
            </a:pPr>
            <a:r>
              <a:rPr lang="en-US" dirty="0"/>
              <a:t>	</a:t>
            </a:r>
            <a:r>
              <a:rPr lang="en-US" dirty="0" smtClean="0"/>
              <a:t>Room 224, City Hall</a:t>
            </a:r>
            <a:endParaRPr lang="en-US" dirty="0"/>
          </a:p>
        </p:txBody>
      </p:sp>
      <p:sp>
        <p:nvSpPr>
          <p:cNvPr id="5" name="Slide Number Placeholder 4"/>
          <p:cNvSpPr>
            <a:spLocks noGrp="1"/>
          </p:cNvSpPr>
          <p:nvPr>
            <p:ph type="sldNum" sz="quarter" idx="10"/>
          </p:nvPr>
        </p:nvSpPr>
        <p:spPr/>
        <p:txBody>
          <a:bodyPr/>
          <a:lstStyle/>
          <a:p>
            <a:fld id="{D621DF26-E619-4B3F-B577-233F942BE939}" type="slidenum">
              <a:rPr lang="en-US" smtClean="0"/>
              <a:t>31</a:t>
            </a:fld>
            <a:endParaRPr lang="en-US"/>
          </a:p>
        </p:txBody>
      </p:sp>
    </p:spTree>
    <p:extLst>
      <p:ext uri="{BB962C8B-B14F-4D97-AF65-F5344CB8AC3E}">
        <p14:creationId xmlns:p14="http://schemas.microsoft.com/office/powerpoint/2010/main" val="1643268030"/>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smtClean="0"/>
              <a:t>Transportation, Streetscape</a:t>
            </a:r>
            <a:r>
              <a:rPr lang="en-US" dirty="0" smtClean="0"/>
              <a:t>, and Parking</a:t>
            </a:r>
            <a:endParaRPr lang="en-US" dirty="0"/>
          </a:p>
        </p:txBody>
      </p:sp>
      <p:sp>
        <p:nvSpPr>
          <p:cNvPr id="3" name="Content Placeholder 2"/>
          <p:cNvSpPr>
            <a:spLocks noGrp="1"/>
          </p:cNvSpPr>
          <p:nvPr>
            <p:ph idx="1"/>
          </p:nvPr>
        </p:nvSpPr>
        <p:spPr>
          <a:xfrm>
            <a:off x="0" y="1143000"/>
            <a:ext cx="7772400" cy="4800600"/>
          </a:xfrm>
        </p:spPr>
        <p:txBody>
          <a:bodyPr/>
          <a:lstStyle/>
          <a:p>
            <a:pPr lvl="0"/>
            <a:r>
              <a:rPr lang="en-US" sz="2000" b="1" dirty="0" smtClean="0">
                <a:solidFill>
                  <a:srgbClr val="000000"/>
                </a:solidFill>
              </a:rPr>
              <a:t>Incorporates </a:t>
            </a:r>
            <a:r>
              <a:rPr lang="en-US" sz="2000" b="1" dirty="0" smtClean="0">
                <a:solidFill>
                  <a:srgbClr val="000000"/>
                </a:solidFill>
              </a:rPr>
              <a:t>recommendations of previous plans Sections</a:t>
            </a:r>
          </a:p>
          <a:p>
            <a:pPr lvl="1"/>
            <a:r>
              <a:rPr lang="en-US" sz="1600" b="1" dirty="0" smtClean="0">
                <a:solidFill>
                  <a:srgbClr val="000000"/>
                </a:solidFill>
              </a:rPr>
              <a:t>Review the visioning public concerns/consultant recommendations</a:t>
            </a:r>
          </a:p>
          <a:p>
            <a:pPr lvl="1"/>
            <a:r>
              <a:rPr lang="en-US" sz="1600" b="1" dirty="0" smtClean="0">
                <a:solidFill>
                  <a:srgbClr val="000000"/>
                </a:solidFill>
              </a:rPr>
              <a:t>Summarized relevant plans reviewed</a:t>
            </a:r>
          </a:p>
          <a:p>
            <a:pPr lvl="2"/>
            <a:r>
              <a:rPr lang="en-US" sz="1200" b="1" dirty="0" smtClean="0">
                <a:solidFill>
                  <a:srgbClr val="000000"/>
                </a:solidFill>
              </a:rPr>
              <a:t>Land Use Code requirements</a:t>
            </a:r>
          </a:p>
          <a:p>
            <a:pPr lvl="2"/>
            <a:r>
              <a:rPr lang="en-US" sz="1200" b="1" dirty="0" smtClean="0">
                <a:solidFill>
                  <a:srgbClr val="000000"/>
                </a:solidFill>
              </a:rPr>
              <a:t>2001 </a:t>
            </a:r>
            <a:r>
              <a:rPr lang="en-US" sz="1200" b="1" dirty="0" smtClean="0">
                <a:solidFill>
                  <a:srgbClr val="000000"/>
                </a:solidFill>
              </a:rPr>
              <a:t>Area-wide Transportation </a:t>
            </a:r>
            <a:r>
              <a:rPr lang="en-US" sz="1200" b="1" dirty="0" smtClean="0">
                <a:solidFill>
                  <a:srgbClr val="000000"/>
                </a:solidFill>
              </a:rPr>
              <a:t>Plan (need to review)</a:t>
            </a:r>
            <a:endParaRPr lang="en-US" sz="1200" b="1" dirty="0" smtClean="0">
              <a:solidFill>
                <a:srgbClr val="000000"/>
              </a:solidFill>
            </a:endParaRPr>
          </a:p>
          <a:p>
            <a:pPr lvl="2"/>
            <a:r>
              <a:rPr lang="en-US" sz="1200" b="1" dirty="0" smtClean="0">
                <a:solidFill>
                  <a:srgbClr val="000000"/>
                </a:solidFill>
              </a:rPr>
              <a:t>2010 </a:t>
            </a:r>
            <a:r>
              <a:rPr lang="en-US" sz="1200" b="1" dirty="0" smtClean="0">
                <a:solidFill>
                  <a:srgbClr val="000000"/>
                </a:solidFill>
              </a:rPr>
              <a:t>Downtown Juneau Parking Management Plan </a:t>
            </a:r>
          </a:p>
          <a:p>
            <a:pPr marL="914400" lvl="2" indent="0">
              <a:buNone/>
            </a:pPr>
            <a:r>
              <a:rPr lang="en-US" sz="1200" b="1" dirty="0" smtClean="0">
                <a:solidFill>
                  <a:srgbClr val="000000"/>
                </a:solidFill>
              </a:rPr>
              <a:t>              (plus other parking studies since 1999)</a:t>
            </a:r>
          </a:p>
          <a:p>
            <a:pPr lvl="2"/>
            <a:r>
              <a:rPr lang="en-US" sz="1200" b="1" dirty="0" smtClean="0">
                <a:solidFill>
                  <a:srgbClr val="000000"/>
                </a:solidFill>
              </a:rPr>
              <a:t>2012 </a:t>
            </a:r>
            <a:r>
              <a:rPr lang="en-US" sz="1200" b="1" dirty="0" smtClean="0">
                <a:solidFill>
                  <a:srgbClr val="000000"/>
                </a:solidFill>
              </a:rPr>
              <a:t>Willoughby Plan</a:t>
            </a:r>
          </a:p>
          <a:p>
            <a:pPr lvl="2"/>
            <a:r>
              <a:rPr lang="en-US" sz="1200" b="1" dirty="0" smtClean="0">
                <a:solidFill>
                  <a:srgbClr val="000000"/>
                </a:solidFill>
              </a:rPr>
              <a:t>2013 </a:t>
            </a:r>
            <a:r>
              <a:rPr lang="en-US" sz="1200" b="1" dirty="0" smtClean="0">
                <a:solidFill>
                  <a:srgbClr val="000000"/>
                </a:solidFill>
              </a:rPr>
              <a:t>Comprehensive </a:t>
            </a:r>
            <a:r>
              <a:rPr lang="en-US" sz="1200" b="1" dirty="0" smtClean="0">
                <a:solidFill>
                  <a:srgbClr val="000000"/>
                </a:solidFill>
              </a:rPr>
              <a:t>Plan</a:t>
            </a:r>
            <a:endParaRPr lang="en-US" sz="1600" b="1" dirty="0" smtClean="0">
              <a:solidFill>
                <a:srgbClr val="000000"/>
              </a:solidFill>
            </a:endParaRPr>
          </a:p>
          <a:p>
            <a:pPr lvl="2"/>
            <a:endParaRPr lang="en-US" sz="1200" b="1" dirty="0" smtClean="0">
              <a:solidFill>
                <a:srgbClr val="000000"/>
              </a:solidFill>
            </a:endParaRPr>
          </a:p>
          <a:p>
            <a:pPr lvl="1"/>
            <a:endParaRPr lang="en-US" sz="1600" b="1" dirty="0">
              <a:solidFill>
                <a:srgbClr val="000000"/>
              </a:solidFill>
            </a:endParaRP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2819400"/>
            <a:ext cx="3657600" cy="2743200"/>
          </a:xfrm>
          <a:prstGeom prst="rect">
            <a:avLst/>
          </a:prstGeom>
        </p:spPr>
      </p:pic>
      <p:sp>
        <p:nvSpPr>
          <p:cNvPr id="7" name="Slide Number Placeholder 6"/>
          <p:cNvSpPr>
            <a:spLocks noGrp="1"/>
          </p:cNvSpPr>
          <p:nvPr>
            <p:ph type="sldNum" sz="quarter" idx="10"/>
          </p:nvPr>
        </p:nvSpPr>
        <p:spPr/>
        <p:txBody>
          <a:bodyPr/>
          <a:lstStyle/>
          <a:p>
            <a:fld id="{D621DF26-E619-4B3F-B577-233F942BE939}" type="slidenum">
              <a:rPr lang="en-US" smtClean="0"/>
              <a:t>4</a:t>
            </a:fld>
            <a:endParaRPr lang="en-US"/>
          </a:p>
        </p:txBody>
      </p:sp>
    </p:spTree>
    <p:extLst>
      <p:ext uri="{BB962C8B-B14F-4D97-AF65-F5344CB8AC3E}">
        <p14:creationId xmlns:p14="http://schemas.microsoft.com/office/powerpoint/2010/main" val="4202206551"/>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 in the 2010 Downtown Juneau Parking Management Plan</a:t>
            </a:r>
            <a:endParaRPr lang="en-US" dirty="0"/>
          </a:p>
        </p:txBody>
      </p:sp>
      <p:pic>
        <p:nvPicPr>
          <p:cNvPr id="4" name="Content Placeholder 3"/>
          <p:cNvPicPr>
            <a:picLocks noGrp="1" noChangeAspect="1"/>
          </p:cNvPicPr>
          <p:nvPr>
            <p:ph idx="1"/>
          </p:nvPr>
        </p:nvPicPr>
        <p:blipFill>
          <a:blip r:embed="rId2">
            <a:lum bright="70000" contrast="-70000"/>
            <a:extLst>
              <a:ext uri="{28A0092B-C50C-407E-A947-70E740481C1C}">
                <a14:useLocalDpi xmlns:a14="http://schemas.microsoft.com/office/drawing/2010/main" val="0"/>
              </a:ext>
            </a:extLst>
          </a:blip>
          <a:stretch>
            <a:fillRect/>
          </a:stretch>
        </p:blipFill>
        <p:spPr>
          <a:xfrm>
            <a:off x="468683" y="1295400"/>
            <a:ext cx="8141917" cy="4572000"/>
          </a:xfrm>
        </p:spPr>
      </p:pic>
      <p:sp>
        <p:nvSpPr>
          <p:cNvPr id="6" name="TextBox 5"/>
          <p:cNvSpPr txBox="1"/>
          <p:nvPr/>
        </p:nvSpPr>
        <p:spPr>
          <a:xfrm>
            <a:off x="838200" y="1447800"/>
            <a:ext cx="6629400" cy="31947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Since </a:t>
            </a:r>
            <a:r>
              <a:rPr lang="en-US" dirty="0"/>
              <a:t>the 60s at least one parking related study or report has been produced.  </a:t>
            </a:r>
          </a:p>
          <a:p>
            <a:pPr marL="285750" indent="-285750">
              <a:buFont typeface="Arial" panose="020B0604020202020204" pitchFamily="34" charset="0"/>
              <a:buChar char="•"/>
            </a:pPr>
            <a:r>
              <a:rPr lang="en-US" dirty="0" smtClean="0"/>
              <a:t>In </a:t>
            </a:r>
            <a:r>
              <a:rPr lang="en-US" dirty="0"/>
              <a:t>the past, there was a period where there was no parking requirement for new buildings in downtown Juneau</a:t>
            </a:r>
          </a:p>
          <a:p>
            <a:pPr marL="285750" indent="-285750">
              <a:buFont typeface="Arial" panose="020B0604020202020204" pitchFamily="34" charset="0"/>
              <a:buChar char="•"/>
            </a:pPr>
            <a:r>
              <a:rPr lang="en-US" dirty="0" smtClean="0"/>
              <a:t>Public </a:t>
            </a:r>
            <a:r>
              <a:rPr lang="en-US" dirty="0"/>
              <a:t>parking has been significantly increased</a:t>
            </a:r>
          </a:p>
          <a:p>
            <a:pPr marL="285750" indent="-285750">
              <a:buFont typeface="Arial" panose="020B0604020202020204" pitchFamily="34" charset="0"/>
              <a:buChar char="•"/>
            </a:pPr>
            <a:r>
              <a:rPr lang="en-US" dirty="0" smtClean="0"/>
              <a:t>Parking </a:t>
            </a:r>
            <a:r>
              <a:rPr lang="en-US" dirty="0"/>
              <a:t>meters have come and </a:t>
            </a:r>
            <a:r>
              <a:rPr lang="en-US" dirty="0" smtClean="0"/>
              <a:t>gone</a:t>
            </a:r>
            <a:endParaRPr lang="en-US" dirty="0"/>
          </a:p>
          <a:p>
            <a:pPr marL="285750" indent="-285750">
              <a:buFont typeface="Arial" panose="020B0604020202020204" pitchFamily="34" charset="0"/>
              <a:buChar char="•"/>
            </a:pPr>
            <a:r>
              <a:rPr lang="en-US" dirty="0" smtClean="0"/>
              <a:t>Perception </a:t>
            </a:r>
            <a:r>
              <a:rPr lang="en-US" dirty="0"/>
              <a:t>that parking is hard to find still exists</a:t>
            </a:r>
          </a:p>
          <a:p>
            <a:pPr marL="285750" indent="-285750">
              <a:buFont typeface="Arial" panose="020B0604020202020204" pitchFamily="34" charset="0"/>
              <a:buChar char="•"/>
            </a:pPr>
            <a:r>
              <a:rPr lang="en-US" dirty="0" smtClean="0"/>
              <a:t>Parking </a:t>
            </a:r>
            <a:r>
              <a:rPr lang="en-US" dirty="0"/>
              <a:t>studies over the years identify ‘a misuse of existing spaces, and not a shortage of parking overall’.</a:t>
            </a:r>
          </a:p>
          <a:p>
            <a:pPr marL="285750" indent="-285750">
              <a:buFont typeface="Arial" panose="020B0604020202020204" pitchFamily="34" charset="0"/>
              <a:buChar char="•"/>
            </a:pPr>
            <a:endParaRPr lang="en-US" dirty="0"/>
          </a:p>
        </p:txBody>
      </p:sp>
      <p:sp>
        <p:nvSpPr>
          <p:cNvPr id="7" name="Slide Number Placeholder 6"/>
          <p:cNvSpPr>
            <a:spLocks noGrp="1"/>
          </p:cNvSpPr>
          <p:nvPr>
            <p:ph type="sldNum" sz="quarter" idx="10"/>
          </p:nvPr>
        </p:nvSpPr>
        <p:spPr/>
        <p:txBody>
          <a:bodyPr/>
          <a:lstStyle/>
          <a:p>
            <a:fld id="{D621DF26-E619-4B3F-B577-233F942BE939}" type="slidenum">
              <a:rPr lang="en-US" smtClean="0"/>
              <a:t>5</a:t>
            </a:fld>
            <a:endParaRPr lang="en-US"/>
          </a:p>
        </p:txBody>
      </p:sp>
    </p:spTree>
    <p:extLst>
      <p:ext uri="{BB962C8B-B14F-4D97-AF65-F5344CB8AC3E}">
        <p14:creationId xmlns:p14="http://schemas.microsoft.com/office/powerpoint/2010/main" val="409252386"/>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 from tonight</a:t>
            </a:r>
            <a:endParaRPr lang="en-US" dirty="0"/>
          </a:p>
        </p:txBody>
      </p:sp>
      <p:sp>
        <p:nvSpPr>
          <p:cNvPr id="7" name="Slide Number Placeholder 6"/>
          <p:cNvSpPr>
            <a:spLocks noGrp="1"/>
          </p:cNvSpPr>
          <p:nvPr>
            <p:ph type="sldNum" sz="quarter" idx="10"/>
          </p:nvPr>
        </p:nvSpPr>
        <p:spPr/>
        <p:txBody>
          <a:bodyPr/>
          <a:lstStyle/>
          <a:p>
            <a:fld id="{D621DF26-E619-4B3F-B577-233F942BE939}" type="slidenum">
              <a:rPr lang="en-US" smtClean="0"/>
              <a:t>6</a:t>
            </a:fld>
            <a:endParaRPr lang="en-US"/>
          </a:p>
        </p:txBody>
      </p:sp>
      <p:sp>
        <p:nvSpPr>
          <p:cNvPr id="3" name="Content Placeholder 2"/>
          <p:cNvSpPr>
            <a:spLocks noGrp="1"/>
          </p:cNvSpPr>
          <p:nvPr>
            <p:ph idx="1"/>
          </p:nvPr>
        </p:nvSpPr>
        <p:spPr>
          <a:xfrm>
            <a:off x="409575" y="1295400"/>
            <a:ext cx="8229600" cy="4572000"/>
          </a:xfrm>
        </p:spPr>
        <p:txBody>
          <a:bodyPr>
            <a:normAutofit fontScale="92500" lnSpcReduction="20000"/>
          </a:bodyPr>
          <a:lstStyle/>
          <a:p>
            <a:r>
              <a:rPr lang="en-US" dirty="0" smtClean="0"/>
              <a:t>Discussion on requested topics.</a:t>
            </a:r>
          </a:p>
          <a:p>
            <a:r>
              <a:rPr lang="en-US" dirty="0" smtClean="0"/>
              <a:t>What do you want to change?</a:t>
            </a:r>
          </a:p>
          <a:p>
            <a:r>
              <a:rPr lang="en-US" dirty="0" smtClean="0"/>
              <a:t>Anything in existing plans or vision that you particularly want to emphasize/prioritize?</a:t>
            </a:r>
          </a:p>
          <a:p>
            <a:r>
              <a:rPr lang="en-US" dirty="0" smtClean="0"/>
              <a:t>What is missing that they expected to see?</a:t>
            </a:r>
          </a:p>
          <a:p>
            <a:pPr marL="0" indent="0">
              <a:buNone/>
            </a:pPr>
            <a:endParaRPr lang="en-US" dirty="0" smtClean="0"/>
          </a:p>
          <a:p>
            <a:r>
              <a:rPr lang="en-US" dirty="0" smtClean="0"/>
              <a:t>Recommendations will be compilation of what is contained in existing plans but noting what has been addressed</a:t>
            </a:r>
          </a:p>
          <a:p>
            <a:r>
              <a:rPr lang="en-US" dirty="0" smtClean="0"/>
              <a:t>Add any new recommendations from group</a:t>
            </a:r>
            <a:endParaRPr lang="en-US" dirty="0"/>
          </a:p>
        </p:txBody>
      </p:sp>
    </p:spTree>
    <p:extLst>
      <p:ext uri="{BB962C8B-B14F-4D97-AF65-F5344CB8AC3E}">
        <p14:creationId xmlns:p14="http://schemas.microsoft.com/office/powerpoint/2010/main" val="2053526581"/>
      </p:ext>
    </p:extLst>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Report</a:t>
            </a:r>
            <a:endParaRPr lang="en-US" dirty="0"/>
          </a:p>
        </p:txBody>
      </p:sp>
      <p:sp>
        <p:nvSpPr>
          <p:cNvPr id="7" name="Slide Number Placeholder 6"/>
          <p:cNvSpPr>
            <a:spLocks noGrp="1"/>
          </p:cNvSpPr>
          <p:nvPr>
            <p:ph type="sldNum" sz="quarter" idx="10"/>
          </p:nvPr>
        </p:nvSpPr>
        <p:spPr/>
        <p:txBody>
          <a:bodyPr/>
          <a:lstStyle/>
          <a:p>
            <a:fld id="{D621DF26-E619-4B3F-B577-233F942BE939}" type="slidenum">
              <a:rPr lang="en-US" smtClean="0"/>
              <a:t>7</a:t>
            </a:fld>
            <a:endParaRPr lang="en-US"/>
          </a:p>
        </p:txBody>
      </p:sp>
      <p:sp>
        <p:nvSpPr>
          <p:cNvPr id="3" name="Content Placeholder 2"/>
          <p:cNvSpPr>
            <a:spLocks noGrp="1"/>
          </p:cNvSpPr>
          <p:nvPr>
            <p:ph idx="1"/>
          </p:nvPr>
        </p:nvSpPr>
        <p:spPr>
          <a:xfrm>
            <a:off x="409574" y="1295400"/>
            <a:ext cx="8353425" cy="1828800"/>
          </a:xfrm>
        </p:spPr>
        <p:txBody>
          <a:bodyPr>
            <a:normAutofit fontScale="55000" lnSpcReduction="20000"/>
          </a:bodyPr>
          <a:lstStyle/>
          <a:p>
            <a:r>
              <a:rPr lang="en-US" dirty="0"/>
              <a:t>Use some of Downtown’s vacant lots to add more parking in aesthetically pleasing multi-level parking garages</a:t>
            </a:r>
            <a:r>
              <a:rPr lang="en-US" dirty="0" smtClean="0"/>
              <a:t>.</a:t>
            </a:r>
          </a:p>
          <a:p>
            <a:pPr lvl="0"/>
            <a:r>
              <a:rPr lang="en-US" dirty="0"/>
              <a:t>Create Park and Ride lots in the Valley and Douglas for transit and carpools to and from Downtown; incentivize large employers to use.</a:t>
            </a:r>
          </a:p>
          <a:p>
            <a:pPr lvl="0"/>
            <a:r>
              <a:rPr lang="en-US" dirty="0"/>
              <a:t>Stop investing in parking structures. Redevelop areas now used for surface parking lots, emphasizing transit, car pools, car-sharing, bicycling, and walking.</a:t>
            </a:r>
          </a:p>
          <a:p>
            <a:endParaRPr lang="en-US" dirty="0"/>
          </a:p>
          <a:p>
            <a:endParaRPr lang="en-US" dirty="0"/>
          </a:p>
        </p:txBody>
      </p:sp>
      <p:pic>
        <p:nvPicPr>
          <p:cNvPr id="4" name="Picture 3"/>
          <p:cNvPicPr>
            <a:picLocks noChangeAspect="1"/>
          </p:cNvPicPr>
          <p:nvPr/>
        </p:nvPicPr>
        <p:blipFill>
          <a:blip r:embed="rId2"/>
          <a:stretch>
            <a:fillRect/>
          </a:stretch>
        </p:blipFill>
        <p:spPr>
          <a:xfrm>
            <a:off x="685800" y="3034062"/>
            <a:ext cx="4667250" cy="2985738"/>
          </a:xfrm>
          <a:prstGeom prst="rect">
            <a:avLst/>
          </a:prstGeom>
        </p:spPr>
      </p:pic>
    </p:spTree>
    <p:extLst>
      <p:ext uri="{BB962C8B-B14F-4D97-AF65-F5344CB8AC3E}">
        <p14:creationId xmlns:p14="http://schemas.microsoft.com/office/powerpoint/2010/main" val="450252579"/>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Code </a:t>
            </a:r>
            <a:endParaRPr lang="en-US" dirty="0"/>
          </a:p>
        </p:txBody>
      </p:sp>
      <p:pic>
        <p:nvPicPr>
          <p:cNvPr id="4" name="Content Placeholder 3"/>
          <p:cNvPicPr>
            <a:picLocks noGrp="1" noChangeAspect="1"/>
          </p:cNvPicPr>
          <p:nvPr>
            <p:ph idx="1"/>
          </p:nvPr>
        </p:nvPicPr>
        <p:blipFill>
          <a:blip r:embed="rId2"/>
          <a:stretch>
            <a:fillRect/>
          </a:stretch>
        </p:blipFill>
        <p:spPr>
          <a:xfrm>
            <a:off x="99152" y="1066800"/>
            <a:ext cx="3916496" cy="4815841"/>
          </a:xfrm>
          <a:prstGeom prst="rect">
            <a:avLst/>
          </a:prstGeom>
        </p:spPr>
      </p:pic>
      <p:sp>
        <p:nvSpPr>
          <p:cNvPr id="6" name="Slide Number Placeholder 5"/>
          <p:cNvSpPr>
            <a:spLocks noGrp="1"/>
          </p:cNvSpPr>
          <p:nvPr>
            <p:ph type="sldNum" sz="quarter" idx="10"/>
          </p:nvPr>
        </p:nvSpPr>
        <p:spPr/>
        <p:txBody>
          <a:bodyPr/>
          <a:lstStyle/>
          <a:p>
            <a:fld id="{D621DF26-E619-4B3F-B577-233F942BE939}" type="slidenum">
              <a:rPr lang="en-US" smtClean="0"/>
              <a:t>8</a:t>
            </a:fld>
            <a:endParaRPr lang="en-US"/>
          </a:p>
        </p:txBody>
      </p:sp>
      <p:pic>
        <p:nvPicPr>
          <p:cNvPr id="5" name="Picture 4"/>
          <p:cNvPicPr>
            <a:picLocks noChangeAspect="1"/>
          </p:cNvPicPr>
          <p:nvPr/>
        </p:nvPicPr>
        <p:blipFill>
          <a:blip r:embed="rId3"/>
          <a:stretch>
            <a:fillRect/>
          </a:stretch>
        </p:blipFill>
        <p:spPr>
          <a:xfrm>
            <a:off x="4648200" y="1219200"/>
            <a:ext cx="4135324" cy="3724624"/>
          </a:xfrm>
          <a:prstGeom prst="rect">
            <a:avLst/>
          </a:prstGeom>
        </p:spPr>
      </p:pic>
      <p:sp>
        <p:nvSpPr>
          <p:cNvPr id="7" name="TextBox 6"/>
          <p:cNvSpPr txBox="1"/>
          <p:nvPr/>
        </p:nvSpPr>
        <p:spPr>
          <a:xfrm>
            <a:off x="4025173" y="4959311"/>
            <a:ext cx="4671152" cy="923330"/>
          </a:xfrm>
          <a:prstGeom prst="rect">
            <a:avLst/>
          </a:prstGeom>
          <a:noFill/>
        </p:spPr>
        <p:txBody>
          <a:bodyPr wrap="square" rtlCol="0">
            <a:spAutoFit/>
          </a:bodyPr>
          <a:lstStyle/>
          <a:p>
            <a:r>
              <a:rPr lang="en-US" dirty="0" smtClean="0"/>
              <a:t>Some design standards but do they need to go further to ensure Historic Guidelines/Willoughby Plan are adhered to?</a:t>
            </a:r>
            <a:endParaRPr lang="en-US" dirty="0"/>
          </a:p>
        </p:txBody>
      </p:sp>
    </p:spTree>
    <p:extLst>
      <p:ext uri="{BB962C8B-B14F-4D97-AF65-F5344CB8AC3E}">
        <p14:creationId xmlns:p14="http://schemas.microsoft.com/office/powerpoint/2010/main" val="3459291619"/>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Code - Parking Districts (1) </a:t>
            </a:r>
            <a:endParaRPr lang="en-US" dirty="0"/>
          </a:p>
        </p:txBody>
      </p:sp>
      <p:sp>
        <p:nvSpPr>
          <p:cNvPr id="6" name="Slide Number Placeholder 5"/>
          <p:cNvSpPr>
            <a:spLocks noGrp="1"/>
          </p:cNvSpPr>
          <p:nvPr>
            <p:ph type="sldNum" sz="quarter" idx="10"/>
          </p:nvPr>
        </p:nvSpPr>
        <p:spPr/>
        <p:txBody>
          <a:bodyPr/>
          <a:lstStyle/>
          <a:p>
            <a:fld id="{D621DF26-E619-4B3F-B577-233F942BE939}" type="slidenum">
              <a:rPr lang="en-US" smtClean="0"/>
              <a:t>9</a:t>
            </a:fld>
            <a:endParaRPr lang="en-US"/>
          </a:p>
        </p:txBody>
      </p:sp>
      <p:pic>
        <p:nvPicPr>
          <p:cNvPr id="8" name="Content Placeholder 7"/>
          <p:cNvPicPr>
            <a:picLocks noGrp="1" noChangeAspect="1"/>
          </p:cNvPicPr>
          <p:nvPr>
            <p:ph idx="1"/>
          </p:nvPr>
        </p:nvPicPr>
        <p:blipFill>
          <a:blip r:embed="rId2"/>
          <a:stretch>
            <a:fillRect/>
          </a:stretch>
        </p:blipFill>
        <p:spPr>
          <a:xfrm>
            <a:off x="1082694" y="1219200"/>
            <a:ext cx="7016711" cy="4572000"/>
          </a:xfrm>
          <a:prstGeom prst="rect">
            <a:avLst/>
          </a:prstGeom>
        </p:spPr>
      </p:pic>
    </p:spTree>
    <p:extLst>
      <p:ext uri="{BB962C8B-B14F-4D97-AF65-F5344CB8AC3E}">
        <p14:creationId xmlns:p14="http://schemas.microsoft.com/office/powerpoint/2010/main" val="2144388868"/>
      </p:ext>
    </p:extLst>
  </p:cSld>
  <p:clrMapOvr>
    <a:masterClrMapping/>
  </p:clrMapOvr>
  <p:transition>
    <p:fade thruBlk="1"/>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786</Words>
  <Application>Microsoft Office PowerPoint</Application>
  <PresentationFormat>On-screen Show (4:3)</PresentationFormat>
  <Paragraphs>123</Paragraphs>
  <Slides>31</Slides>
  <Notes>4</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31</vt:i4>
      </vt:variant>
    </vt:vector>
  </HeadingPairs>
  <TitlesOfParts>
    <vt:vector size="33" baseType="lpstr">
      <vt:lpstr>Arial</vt:lpstr>
      <vt:lpstr>Default Design</vt:lpstr>
      <vt:lpstr>PowerPoint Presentation</vt:lpstr>
      <vt:lpstr>PowerPoint Presentation</vt:lpstr>
      <vt:lpstr>Welcome</vt:lpstr>
      <vt:lpstr>Transportation, Streetscape, and Parking</vt:lpstr>
      <vt:lpstr>Observations in the 2010 Downtown Juneau Parking Management Plan</vt:lpstr>
      <vt:lpstr>Outcome from tonight</vt:lpstr>
      <vt:lpstr>Vision Report</vt:lpstr>
      <vt:lpstr>Land Use Code </vt:lpstr>
      <vt:lpstr>Land Use Code - Parking Districts (1) </vt:lpstr>
      <vt:lpstr>Land Use Code - Parking Districts (2) </vt:lpstr>
      <vt:lpstr>Land Use Code - Parking Districts (3) </vt:lpstr>
      <vt:lpstr>Land Use Code - Parking Districts (4) </vt:lpstr>
      <vt:lpstr>Land Use Code - Parking Districts (5) </vt:lpstr>
      <vt:lpstr>Land Use Code – Fee in lieu district</vt:lpstr>
      <vt:lpstr>2010 Downtown Parking Mgmt Plan</vt:lpstr>
      <vt:lpstr>2010 Downtown Parking Mgmt Plan</vt:lpstr>
      <vt:lpstr>2010 Downtown Parking Mgmt Plan</vt:lpstr>
      <vt:lpstr>2010 Downtown Parking Mgmt Plan</vt:lpstr>
      <vt:lpstr>2010 Downtown Parking Mgmt Plan</vt:lpstr>
      <vt:lpstr>2010 Downtown Parking Mgmt Plan</vt:lpstr>
      <vt:lpstr>2012 Willoughby Plan</vt:lpstr>
      <vt:lpstr>2012 Willoughby Plan</vt:lpstr>
      <vt:lpstr>2012 Willoughby Plan</vt:lpstr>
      <vt:lpstr>2013 Comprehensive Plan</vt:lpstr>
      <vt:lpstr>2015 Willoughby District Parking Master Plan (Phase 1)</vt:lpstr>
      <vt:lpstr>2015 Willoughby District Parking Master Plan (Phase 1)</vt:lpstr>
      <vt:lpstr>2004 Long Range Waterfront Plan</vt:lpstr>
      <vt:lpstr>2004 Long Range Waterfront Plan</vt:lpstr>
      <vt:lpstr>EV Charging/Parking</vt:lpstr>
      <vt:lpstr>Parking – a teaser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2019-07-18T19:46:28Z</dcterms:created>
  <dcterms:modified xsi:type="dcterms:W3CDTF">2020-01-23T02:39:34Z</dcterms:modified>
</cp:coreProperties>
</file>